
<file path=[Content_Types].xml><?xml version="1.0" encoding="utf-8"?>
<Types xmlns="http://schemas.openxmlformats.org/package/2006/content-types">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7" r:id="rId2"/>
    <p:sldId id="256" r:id="rId3"/>
    <p:sldId id="432" r:id="rId4"/>
    <p:sldId id="434" r:id="rId5"/>
    <p:sldId id="42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71"/>
    <p:restoredTop sz="94694"/>
  </p:normalViewPr>
  <p:slideViewPr>
    <p:cSldViewPr snapToGrid="0" snapToObjects="1">
      <p:cViewPr varScale="1">
        <p:scale>
          <a:sx n="93" d="100"/>
          <a:sy n="93" d="100"/>
        </p:scale>
        <p:origin x="232" y="960"/>
      </p:cViewPr>
      <p:guideLst/>
    </p:cSldViewPr>
  </p:slideViewPr>
  <p:notesTextViewPr>
    <p:cViewPr>
      <p:scale>
        <a:sx n="1" d="1"/>
        <a:sy n="1" d="1"/>
      </p:scale>
      <p:origin x="0" y="0"/>
    </p:cViewPr>
  </p:notesTextViewPr>
  <p:notesViewPr>
    <p:cSldViewPr snapToGrid="0" snapToObjects="1">
      <p:cViewPr>
        <p:scale>
          <a:sx n="166" d="100"/>
          <a:sy n="166" d="100"/>
        </p:scale>
        <p:origin x="2832" y="1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315B76-67A9-1040-BF97-6C93BA684035}" type="datetimeFigureOut">
              <a:rPr lang="en-US" smtClean="0"/>
              <a:t>11/4/19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3190A6-7F17-EA47-9579-11CD592D5C58}" type="slidenum">
              <a:rPr lang="en-US" smtClean="0"/>
              <a:t>‹#›</a:t>
            </a:fld>
            <a:endParaRPr lang="en-US"/>
          </a:p>
        </p:txBody>
      </p:sp>
    </p:spTree>
    <p:extLst>
      <p:ext uri="{BB962C8B-B14F-4D97-AF65-F5344CB8AC3E}">
        <p14:creationId xmlns:p14="http://schemas.microsoft.com/office/powerpoint/2010/main" val="693351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700 plus page report </a:t>
            </a:r>
          </a:p>
          <a:p>
            <a:r>
              <a:rPr lang="en-US" dirty="0"/>
              <a:t>146 authors</a:t>
            </a:r>
          </a:p>
          <a:p>
            <a:r>
              <a:rPr lang="en-US" dirty="0"/>
              <a:t>Experts from over 70 countries</a:t>
            </a:r>
          </a:p>
        </p:txBody>
      </p:sp>
      <p:sp>
        <p:nvSpPr>
          <p:cNvPr id="4" name="Slide Number Placeholder 3"/>
          <p:cNvSpPr>
            <a:spLocks noGrp="1"/>
          </p:cNvSpPr>
          <p:nvPr>
            <p:ph type="sldNum" sz="quarter" idx="5"/>
          </p:nvPr>
        </p:nvSpPr>
        <p:spPr/>
        <p:txBody>
          <a:bodyPr/>
          <a:lstStyle/>
          <a:p>
            <a:fld id="{123190A6-7F17-EA47-9579-11CD592D5C58}" type="slidenum">
              <a:rPr lang="en-US" smtClean="0"/>
              <a:t>1</a:t>
            </a:fld>
            <a:endParaRPr lang="en-US"/>
          </a:p>
        </p:txBody>
      </p:sp>
    </p:spTree>
    <p:extLst>
      <p:ext uri="{BB962C8B-B14F-4D97-AF65-F5344CB8AC3E}">
        <p14:creationId xmlns:p14="http://schemas.microsoft.com/office/powerpoint/2010/main" val="2561314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743451"/>
          </a:xfrm>
        </p:spPr>
        <p:txBody>
          <a:bodyPr/>
          <a:lstStyle/>
          <a:p>
            <a:pPr marL="285750" indent="-285750">
              <a:buFont typeface="Arial" panose="020B0604020202020204" pitchFamily="34" charset="0"/>
              <a:buChar char="•"/>
            </a:pPr>
            <a:r>
              <a:rPr lang="en-US" b="1" dirty="0"/>
              <a:t>Population</a:t>
            </a:r>
            <a:r>
              <a:rPr lang="en-US" dirty="0"/>
              <a:t> - 9-10 billion by 2050</a:t>
            </a:r>
          </a:p>
          <a:p>
            <a:pPr marL="285750" indent="-285750">
              <a:buFont typeface="Arial" panose="020B0604020202020204" pitchFamily="34" charset="0"/>
              <a:buChar char="•"/>
            </a:pPr>
            <a:r>
              <a:rPr lang="en-US" b="1" dirty="0"/>
              <a:t>Economic development </a:t>
            </a:r>
            <a:r>
              <a:rPr lang="en-US" dirty="0"/>
              <a:t>–eradicate poverty,, but increases consumption and extraction of resources</a:t>
            </a:r>
          </a:p>
          <a:p>
            <a:pPr marL="285750" indent="-285750">
              <a:buFont typeface="Arial" panose="020B0604020202020204" pitchFamily="34" charset="0"/>
              <a:buChar char="•"/>
            </a:pPr>
            <a:r>
              <a:rPr lang="en-US" b="1" dirty="0"/>
              <a:t>Demographics</a:t>
            </a:r>
            <a:r>
              <a:rPr lang="en-US" dirty="0"/>
              <a:t> - older in richer countries, younger in poorer countries</a:t>
            </a:r>
          </a:p>
          <a:p>
            <a:pPr marL="285750" indent="-285750">
              <a:buFont typeface="Arial" panose="020B0604020202020204" pitchFamily="34" charset="0"/>
              <a:buChar char="•"/>
            </a:pPr>
            <a:r>
              <a:rPr lang="en-US" b="1" dirty="0"/>
              <a:t>Urbanization</a:t>
            </a:r>
            <a:r>
              <a:rPr lang="en-US" dirty="0"/>
              <a:t> - 6-7 billion living in cities by 2050, 2-3 billion informal settlements</a:t>
            </a:r>
          </a:p>
          <a:p>
            <a:pPr marL="285750" indent="-285750">
              <a:buFont typeface="Arial" panose="020B0604020202020204" pitchFamily="34" charset="0"/>
              <a:buChar char="•"/>
            </a:pPr>
            <a:r>
              <a:rPr lang="en-US" b="1" dirty="0"/>
              <a:t>Technological change </a:t>
            </a:r>
            <a:r>
              <a:rPr lang="en-US" dirty="0"/>
              <a:t>– can improve agricultural productivity for example, but creates more waste </a:t>
            </a:r>
          </a:p>
          <a:p>
            <a:pPr marL="285750" indent="-285750">
              <a:buFont typeface="Arial" panose="020B0604020202020204" pitchFamily="34" charset="0"/>
              <a:buChar char="•"/>
            </a:pPr>
            <a:r>
              <a:rPr lang="en-US" b="1" dirty="0"/>
              <a:t>Climate change </a:t>
            </a:r>
            <a:r>
              <a:rPr lang="en-US" dirty="0"/>
              <a:t>– already a 1 degree Celsius increase.  We will have sea-level rise, more severe weather events – droughts and floods</a:t>
            </a:r>
          </a:p>
          <a:p>
            <a:pPr marL="285750" indent="-285750">
              <a:buFont typeface="Arial" panose="020B0604020202020204" pitchFamily="34" charset="0"/>
              <a:buChar char="•"/>
            </a:pPr>
            <a:endParaRPr lang="en-US" b="1" dirty="0"/>
          </a:p>
          <a:p>
            <a:pPr marL="285750" indent="-285750">
              <a:spcAft>
                <a:spcPts val="600"/>
              </a:spcAft>
              <a:buFont typeface="Arial" panose="020B0604020202020204" pitchFamily="34" charset="0"/>
              <a:buChar char="•"/>
            </a:pPr>
            <a:r>
              <a:rPr lang="en-US" b="1" dirty="0"/>
              <a:t>Human health </a:t>
            </a:r>
            <a:r>
              <a:rPr lang="en-US" dirty="0"/>
              <a:t>– 9 million premature deaths due to environmental pollution in 2015.  Mainly indoor and outdoor air pollution, but also water pollution and sanitation.</a:t>
            </a:r>
          </a:p>
          <a:p>
            <a:pPr marL="285750" indent="-285750">
              <a:spcAft>
                <a:spcPts val="600"/>
              </a:spcAft>
              <a:buFont typeface="Arial" panose="020B0604020202020204" pitchFamily="34" charset="0"/>
              <a:buChar char="•"/>
            </a:pPr>
            <a:r>
              <a:rPr lang="en-US" b="1" dirty="0"/>
              <a:t>Environmental disasters </a:t>
            </a:r>
            <a:r>
              <a:rPr lang="en-US" dirty="0"/>
              <a:t>– Affected more than 3 billion people between 2005 and 2015</a:t>
            </a:r>
          </a:p>
          <a:p>
            <a:pPr marL="285750" indent="-285750">
              <a:spcAft>
                <a:spcPts val="600"/>
              </a:spcAft>
              <a:buFont typeface="Arial" panose="020B0604020202020204" pitchFamily="34" charset="0"/>
              <a:buChar char="•"/>
            </a:pPr>
            <a:r>
              <a:rPr lang="en-US" b="1" dirty="0"/>
              <a:t>Energy </a:t>
            </a:r>
            <a:r>
              <a:rPr lang="en-US" dirty="0"/>
              <a:t>–1.2 billion people don’t have access to electricity and 2.7 billion still use traditional fuels for cooking and heating.</a:t>
            </a:r>
          </a:p>
          <a:p>
            <a:pPr marL="285750" indent="-285750">
              <a:spcAft>
                <a:spcPts val="600"/>
              </a:spcAft>
              <a:buFont typeface="Arial" panose="020B0604020202020204" pitchFamily="34" charset="0"/>
              <a:buChar char="•"/>
            </a:pPr>
            <a:r>
              <a:rPr lang="en-US" b="1" dirty="0"/>
              <a:t>Chemicals </a:t>
            </a:r>
            <a:r>
              <a:rPr lang="en-US" dirty="0"/>
              <a:t>– More than 100,000 chemicals in use with chemical pollution now a global threat.</a:t>
            </a:r>
          </a:p>
          <a:p>
            <a:pPr marL="285750" indent="-285750">
              <a:spcAft>
                <a:spcPts val="600"/>
              </a:spcAft>
              <a:buFont typeface="Arial" panose="020B0604020202020204" pitchFamily="34" charset="0"/>
              <a:buChar char="•"/>
            </a:pPr>
            <a:r>
              <a:rPr lang="en-US" b="1" dirty="0"/>
              <a:t>Waste and wastewater </a:t>
            </a:r>
            <a:r>
              <a:rPr lang="en-US" dirty="0"/>
              <a:t>– urban waste generation is about 7-10 billion tons/yr.</a:t>
            </a:r>
          </a:p>
          <a:p>
            <a:pPr marL="285750" indent="-285750">
              <a:spcAft>
                <a:spcPts val="600"/>
              </a:spcAft>
              <a:buFont typeface="Arial" panose="020B0604020202020204" pitchFamily="34" charset="0"/>
              <a:buChar char="•"/>
            </a:pPr>
            <a:r>
              <a:rPr lang="en-US" b="1" dirty="0"/>
              <a:t>Education for Sustainable Development</a:t>
            </a:r>
            <a:r>
              <a:rPr lang="en-US" dirty="0"/>
              <a:t> – is essential for changing lifestyles and habits.</a:t>
            </a:r>
            <a:endParaRPr lang="en-US" b="1" dirty="0"/>
          </a:p>
          <a:p>
            <a:pPr marL="285750" indent="-285750">
              <a:buFont typeface="Arial" panose="020B0604020202020204" pitchFamily="34" charset="0"/>
              <a:buChar char="•"/>
            </a:pPr>
            <a:endParaRPr lang="en-KE"/>
          </a:p>
          <a:p>
            <a:endParaRPr lang="en-US" dirty="0"/>
          </a:p>
        </p:txBody>
      </p:sp>
      <p:sp>
        <p:nvSpPr>
          <p:cNvPr id="4" name="Slide Number Placeholder 3"/>
          <p:cNvSpPr>
            <a:spLocks noGrp="1"/>
          </p:cNvSpPr>
          <p:nvPr>
            <p:ph type="sldNum" sz="quarter" idx="5"/>
          </p:nvPr>
        </p:nvSpPr>
        <p:spPr/>
        <p:txBody>
          <a:bodyPr/>
          <a:lstStyle/>
          <a:p>
            <a:fld id="{123190A6-7F17-EA47-9579-11CD592D5C58}" type="slidenum">
              <a:rPr lang="en-US" smtClean="0"/>
              <a:t>2</a:t>
            </a:fld>
            <a:endParaRPr lang="en-US"/>
          </a:p>
        </p:txBody>
      </p:sp>
    </p:spTree>
    <p:extLst>
      <p:ext uri="{BB962C8B-B14F-4D97-AF65-F5344CB8AC3E}">
        <p14:creationId xmlns:p14="http://schemas.microsoft.com/office/powerpoint/2010/main" val="3146068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7927" y="4400550"/>
            <a:ext cx="6082146" cy="3600450"/>
          </a:xfrm>
        </p:spPr>
        <p:txBody>
          <a:bodyPr/>
          <a:lstStyle/>
          <a:p>
            <a:r>
              <a:rPr lang="en-AU" dirty="0"/>
              <a:t>Air pollution main contributor to global burden of disease, estimated to cost 5 trillion annually. Need to cut emissions by 40-70 % to  limit us to 2 degrees of warming by 2050</a:t>
            </a:r>
          </a:p>
          <a:p>
            <a:endParaRPr lang="en-AU" dirty="0"/>
          </a:p>
          <a:p>
            <a:r>
              <a:rPr lang="en-AU" dirty="0"/>
              <a:t>Water – most regions water quality decreased since 1990 – chemical, plastics heavy metals etc- emerging problems endocrine disrupters, nanoparticles, antibiotics;  but increases in the number of people with access to water and sanitation.</a:t>
            </a:r>
            <a:endParaRPr lang="en-KE" dirty="0"/>
          </a:p>
        </p:txBody>
      </p:sp>
      <p:sp>
        <p:nvSpPr>
          <p:cNvPr id="4" name="Slide Number Placeholder 3"/>
          <p:cNvSpPr>
            <a:spLocks noGrp="1"/>
          </p:cNvSpPr>
          <p:nvPr>
            <p:ph type="sldNum" sz="quarter" idx="5"/>
          </p:nvPr>
        </p:nvSpPr>
        <p:spPr/>
        <p:txBody>
          <a:bodyPr/>
          <a:lstStyle/>
          <a:p>
            <a:fld id="{573E3D9B-0BE1-436D-ABF0-6CB4FB113716}" type="slidenum">
              <a:rPr lang="en-US" smtClean="0"/>
              <a:t>3</a:t>
            </a:fld>
            <a:endParaRPr lang="en-US"/>
          </a:p>
        </p:txBody>
      </p:sp>
    </p:spTree>
    <p:extLst>
      <p:ext uri="{BB962C8B-B14F-4D97-AF65-F5344CB8AC3E}">
        <p14:creationId xmlns:p14="http://schemas.microsoft.com/office/powerpoint/2010/main" val="2446597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7927" y="4400550"/>
            <a:ext cx="6082146" cy="3600450"/>
          </a:xfrm>
        </p:spPr>
        <p:txBody>
          <a:bodyPr/>
          <a:lstStyle/>
          <a:p>
            <a:r>
              <a:rPr lang="en-AU" dirty="0"/>
              <a:t>Data a huge resource for environmental assessment and monitoring</a:t>
            </a:r>
          </a:p>
          <a:p>
            <a:r>
              <a:rPr lang="en-AU" dirty="0"/>
              <a:t>Capacities are limited by resources and funding, especially in developing countries. Much real-time big data are held by the private sector though many data products are made freely available for public good .</a:t>
            </a:r>
          </a:p>
          <a:p>
            <a:endParaRPr lang="en-AU" dirty="0"/>
          </a:p>
          <a:p>
            <a:r>
              <a:rPr lang="en-AU" dirty="0"/>
              <a:t>We need time series data to monitor change. Public-private projects provide opportunities</a:t>
            </a:r>
            <a:br>
              <a:rPr lang="en-AU" dirty="0"/>
            </a:br>
            <a:r>
              <a:rPr lang="en-AU" dirty="0"/>
              <a:t>to strengthen information systems and develop innovative data-collection methods </a:t>
            </a:r>
          </a:p>
          <a:p>
            <a:r>
              <a:rPr lang="en-AU" dirty="0"/>
              <a:t> </a:t>
            </a:r>
          </a:p>
          <a:p>
            <a:r>
              <a:rPr lang="en-AU" dirty="0"/>
              <a:t> </a:t>
            </a:r>
          </a:p>
          <a:p>
            <a:endParaRPr lang="en-KE" dirty="0"/>
          </a:p>
        </p:txBody>
      </p:sp>
      <p:sp>
        <p:nvSpPr>
          <p:cNvPr id="4" name="Slide Number Placeholder 3"/>
          <p:cNvSpPr>
            <a:spLocks noGrp="1"/>
          </p:cNvSpPr>
          <p:nvPr>
            <p:ph type="sldNum" sz="quarter" idx="5"/>
          </p:nvPr>
        </p:nvSpPr>
        <p:spPr/>
        <p:txBody>
          <a:bodyPr/>
          <a:lstStyle/>
          <a:p>
            <a:fld id="{573E3D9B-0BE1-436D-ABF0-6CB4FB113716}" type="slidenum">
              <a:rPr lang="en-US" smtClean="0"/>
              <a:t>4</a:t>
            </a:fld>
            <a:endParaRPr lang="en-US"/>
          </a:p>
        </p:txBody>
      </p:sp>
    </p:spTree>
    <p:extLst>
      <p:ext uri="{BB962C8B-B14F-4D97-AF65-F5344CB8AC3E}">
        <p14:creationId xmlns:p14="http://schemas.microsoft.com/office/powerpoint/2010/main" val="3127911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p>
        </p:txBody>
      </p:sp>
      <p:sp>
        <p:nvSpPr>
          <p:cNvPr id="4" name="Slide Number Placeholder 3"/>
          <p:cNvSpPr>
            <a:spLocks noGrp="1"/>
          </p:cNvSpPr>
          <p:nvPr>
            <p:ph type="sldNum" sz="quarter" idx="5"/>
          </p:nvPr>
        </p:nvSpPr>
        <p:spPr/>
        <p:txBody>
          <a:bodyPr/>
          <a:lstStyle/>
          <a:p>
            <a:fld id="{573E3D9B-0BE1-436D-ABF0-6CB4FB113716}" type="slidenum">
              <a:rPr lang="en-US" smtClean="0"/>
              <a:t>5</a:t>
            </a:fld>
            <a:endParaRPr lang="en-US"/>
          </a:p>
        </p:txBody>
      </p:sp>
    </p:spTree>
    <p:extLst>
      <p:ext uri="{BB962C8B-B14F-4D97-AF65-F5344CB8AC3E}">
        <p14:creationId xmlns:p14="http://schemas.microsoft.com/office/powerpoint/2010/main" val="415396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1CAFA-9012-9E45-971B-D7E7E7B861D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1FB5AA8-A7BE-1640-918B-2639257B9B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7103A59-62D1-C04A-BDF0-E8ECA367F4DC}"/>
              </a:ext>
            </a:extLst>
          </p:cNvPr>
          <p:cNvSpPr>
            <a:spLocks noGrp="1"/>
          </p:cNvSpPr>
          <p:nvPr>
            <p:ph type="dt" sz="half" idx="10"/>
          </p:nvPr>
        </p:nvSpPr>
        <p:spPr/>
        <p:txBody>
          <a:bodyPr/>
          <a:lstStyle/>
          <a:p>
            <a:fld id="{AFB7692E-ACF0-124B-924D-AF31D3225696}" type="datetimeFigureOut">
              <a:rPr lang="en-US" smtClean="0"/>
              <a:t>11/4/19</a:t>
            </a:fld>
            <a:endParaRPr lang="en-US"/>
          </a:p>
        </p:txBody>
      </p:sp>
      <p:sp>
        <p:nvSpPr>
          <p:cNvPr id="5" name="Footer Placeholder 4">
            <a:extLst>
              <a:ext uri="{FF2B5EF4-FFF2-40B4-BE49-F238E27FC236}">
                <a16:creationId xmlns:a16="http://schemas.microsoft.com/office/drawing/2014/main" id="{EEA906AA-92D8-8643-B178-F0853007C0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BDFE73-2B9A-2545-8380-F30B75B7158E}"/>
              </a:ext>
            </a:extLst>
          </p:cNvPr>
          <p:cNvSpPr>
            <a:spLocks noGrp="1"/>
          </p:cNvSpPr>
          <p:nvPr>
            <p:ph type="sldNum" sz="quarter" idx="12"/>
          </p:nvPr>
        </p:nvSpPr>
        <p:spPr/>
        <p:txBody>
          <a:bodyPr/>
          <a:lstStyle/>
          <a:p>
            <a:fld id="{9F3C3070-06EA-0A4D-94E9-77F89372F698}" type="slidenum">
              <a:rPr lang="en-US" smtClean="0"/>
              <a:t>‹#›</a:t>
            </a:fld>
            <a:endParaRPr lang="en-US"/>
          </a:p>
        </p:txBody>
      </p:sp>
    </p:spTree>
    <p:extLst>
      <p:ext uri="{BB962C8B-B14F-4D97-AF65-F5344CB8AC3E}">
        <p14:creationId xmlns:p14="http://schemas.microsoft.com/office/powerpoint/2010/main" val="415517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ABAF-636C-9D40-B694-093E5DBE7A5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07DB543-C4BA-B24D-A1E7-91F3CE3BD00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EBD89B6-9E0D-1E4C-A8A1-EE7A027FE3B4}"/>
              </a:ext>
            </a:extLst>
          </p:cNvPr>
          <p:cNvSpPr>
            <a:spLocks noGrp="1"/>
          </p:cNvSpPr>
          <p:nvPr>
            <p:ph type="dt" sz="half" idx="10"/>
          </p:nvPr>
        </p:nvSpPr>
        <p:spPr/>
        <p:txBody>
          <a:bodyPr/>
          <a:lstStyle/>
          <a:p>
            <a:fld id="{AFB7692E-ACF0-124B-924D-AF31D3225696}" type="datetimeFigureOut">
              <a:rPr lang="en-US" smtClean="0"/>
              <a:t>11/4/19</a:t>
            </a:fld>
            <a:endParaRPr lang="en-US"/>
          </a:p>
        </p:txBody>
      </p:sp>
      <p:sp>
        <p:nvSpPr>
          <p:cNvPr id="5" name="Footer Placeholder 4">
            <a:extLst>
              <a:ext uri="{FF2B5EF4-FFF2-40B4-BE49-F238E27FC236}">
                <a16:creationId xmlns:a16="http://schemas.microsoft.com/office/drawing/2014/main" id="{0184B2EC-DE8B-834D-AAFD-57018DC1C0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5452F4-3322-9F4C-BD87-48DEACE03A8F}"/>
              </a:ext>
            </a:extLst>
          </p:cNvPr>
          <p:cNvSpPr>
            <a:spLocks noGrp="1"/>
          </p:cNvSpPr>
          <p:nvPr>
            <p:ph type="sldNum" sz="quarter" idx="12"/>
          </p:nvPr>
        </p:nvSpPr>
        <p:spPr/>
        <p:txBody>
          <a:bodyPr/>
          <a:lstStyle/>
          <a:p>
            <a:fld id="{9F3C3070-06EA-0A4D-94E9-77F89372F698}" type="slidenum">
              <a:rPr lang="en-US" smtClean="0"/>
              <a:t>‹#›</a:t>
            </a:fld>
            <a:endParaRPr lang="en-US"/>
          </a:p>
        </p:txBody>
      </p:sp>
    </p:spTree>
    <p:extLst>
      <p:ext uri="{BB962C8B-B14F-4D97-AF65-F5344CB8AC3E}">
        <p14:creationId xmlns:p14="http://schemas.microsoft.com/office/powerpoint/2010/main" val="1729244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565720-83D8-D84F-96B4-3F5302498DD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7678780-C4D2-F441-8952-62D592F8300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CC10774-718D-274F-BD11-F1BA66ED9004}"/>
              </a:ext>
            </a:extLst>
          </p:cNvPr>
          <p:cNvSpPr>
            <a:spLocks noGrp="1"/>
          </p:cNvSpPr>
          <p:nvPr>
            <p:ph type="dt" sz="half" idx="10"/>
          </p:nvPr>
        </p:nvSpPr>
        <p:spPr/>
        <p:txBody>
          <a:bodyPr/>
          <a:lstStyle/>
          <a:p>
            <a:fld id="{AFB7692E-ACF0-124B-924D-AF31D3225696}" type="datetimeFigureOut">
              <a:rPr lang="en-US" smtClean="0"/>
              <a:t>11/4/19</a:t>
            </a:fld>
            <a:endParaRPr lang="en-US"/>
          </a:p>
        </p:txBody>
      </p:sp>
      <p:sp>
        <p:nvSpPr>
          <p:cNvPr id="5" name="Footer Placeholder 4">
            <a:extLst>
              <a:ext uri="{FF2B5EF4-FFF2-40B4-BE49-F238E27FC236}">
                <a16:creationId xmlns:a16="http://schemas.microsoft.com/office/drawing/2014/main" id="{EA3998D1-7724-E944-AE34-7E1046BA93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26BB7B-3B3C-F140-99FE-EBE3654BE953}"/>
              </a:ext>
            </a:extLst>
          </p:cNvPr>
          <p:cNvSpPr>
            <a:spLocks noGrp="1"/>
          </p:cNvSpPr>
          <p:nvPr>
            <p:ph type="sldNum" sz="quarter" idx="12"/>
          </p:nvPr>
        </p:nvSpPr>
        <p:spPr/>
        <p:txBody>
          <a:bodyPr/>
          <a:lstStyle/>
          <a:p>
            <a:fld id="{9F3C3070-06EA-0A4D-94E9-77F89372F698}" type="slidenum">
              <a:rPr lang="en-US" smtClean="0"/>
              <a:t>‹#›</a:t>
            </a:fld>
            <a:endParaRPr lang="en-US"/>
          </a:p>
        </p:txBody>
      </p:sp>
    </p:spTree>
    <p:extLst>
      <p:ext uri="{BB962C8B-B14F-4D97-AF65-F5344CB8AC3E}">
        <p14:creationId xmlns:p14="http://schemas.microsoft.com/office/powerpoint/2010/main" val="404230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293D7-67DE-AB45-ADE6-587A263FDF0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C6AA941-4170-9149-8161-0F7C4784A6E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847E5C-962E-D24D-9B86-2D3D2D4CB47D}"/>
              </a:ext>
            </a:extLst>
          </p:cNvPr>
          <p:cNvSpPr>
            <a:spLocks noGrp="1"/>
          </p:cNvSpPr>
          <p:nvPr>
            <p:ph type="dt" sz="half" idx="10"/>
          </p:nvPr>
        </p:nvSpPr>
        <p:spPr/>
        <p:txBody>
          <a:bodyPr/>
          <a:lstStyle/>
          <a:p>
            <a:fld id="{AFB7692E-ACF0-124B-924D-AF31D3225696}" type="datetimeFigureOut">
              <a:rPr lang="en-US" smtClean="0"/>
              <a:t>11/4/19</a:t>
            </a:fld>
            <a:endParaRPr lang="en-US"/>
          </a:p>
        </p:txBody>
      </p:sp>
      <p:sp>
        <p:nvSpPr>
          <p:cNvPr id="5" name="Footer Placeholder 4">
            <a:extLst>
              <a:ext uri="{FF2B5EF4-FFF2-40B4-BE49-F238E27FC236}">
                <a16:creationId xmlns:a16="http://schemas.microsoft.com/office/drawing/2014/main" id="{4CAEB873-CA83-0E48-ACF1-1C250670E0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946B38-294F-C342-8951-EC2EBD6386FC}"/>
              </a:ext>
            </a:extLst>
          </p:cNvPr>
          <p:cNvSpPr>
            <a:spLocks noGrp="1"/>
          </p:cNvSpPr>
          <p:nvPr>
            <p:ph type="sldNum" sz="quarter" idx="12"/>
          </p:nvPr>
        </p:nvSpPr>
        <p:spPr/>
        <p:txBody>
          <a:bodyPr/>
          <a:lstStyle/>
          <a:p>
            <a:fld id="{9F3C3070-06EA-0A4D-94E9-77F89372F698}" type="slidenum">
              <a:rPr lang="en-US" smtClean="0"/>
              <a:t>‹#›</a:t>
            </a:fld>
            <a:endParaRPr lang="en-US"/>
          </a:p>
        </p:txBody>
      </p:sp>
    </p:spTree>
    <p:extLst>
      <p:ext uri="{BB962C8B-B14F-4D97-AF65-F5344CB8AC3E}">
        <p14:creationId xmlns:p14="http://schemas.microsoft.com/office/powerpoint/2010/main" val="1941337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BD5CB-B7C7-C440-B2D9-D29D9E57E20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4CFFCB0-193C-7A40-863C-C10BD66235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F7B967F-1667-AA4B-B3CD-BA1AFFE68AEB}"/>
              </a:ext>
            </a:extLst>
          </p:cNvPr>
          <p:cNvSpPr>
            <a:spLocks noGrp="1"/>
          </p:cNvSpPr>
          <p:nvPr>
            <p:ph type="dt" sz="half" idx="10"/>
          </p:nvPr>
        </p:nvSpPr>
        <p:spPr/>
        <p:txBody>
          <a:bodyPr/>
          <a:lstStyle/>
          <a:p>
            <a:fld id="{AFB7692E-ACF0-124B-924D-AF31D3225696}" type="datetimeFigureOut">
              <a:rPr lang="en-US" smtClean="0"/>
              <a:t>11/4/19</a:t>
            </a:fld>
            <a:endParaRPr lang="en-US"/>
          </a:p>
        </p:txBody>
      </p:sp>
      <p:sp>
        <p:nvSpPr>
          <p:cNvPr id="5" name="Footer Placeholder 4">
            <a:extLst>
              <a:ext uri="{FF2B5EF4-FFF2-40B4-BE49-F238E27FC236}">
                <a16:creationId xmlns:a16="http://schemas.microsoft.com/office/drawing/2014/main" id="{7E5A77D0-4250-4141-96DE-88F77B9EA9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9EC24B-0EB6-4B4C-ADFA-40A7C93BFE65}"/>
              </a:ext>
            </a:extLst>
          </p:cNvPr>
          <p:cNvSpPr>
            <a:spLocks noGrp="1"/>
          </p:cNvSpPr>
          <p:nvPr>
            <p:ph type="sldNum" sz="quarter" idx="12"/>
          </p:nvPr>
        </p:nvSpPr>
        <p:spPr/>
        <p:txBody>
          <a:bodyPr/>
          <a:lstStyle/>
          <a:p>
            <a:fld id="{9F3C3070-06EA-0A4D-94E9-77F89372F698}" type="slidenum">
              <a:rPr lang="en-US" smtClean="0"/>
              <a:t>‹#›</a:t>
            </a:fld>
            <a:endParaRPr lang="en-US"/>
          </a:p>
        </p:txBody>
      </p:sp>
    </p:spTree>
    <p:extLst>
      <p:ext uri="{BB962C8B-B14F-4D97-AF65-F5344CB8AC3E}">
        <p14:creationId xmlns:p14="http://schemas.microsoft.com/office/powerpoint/2010/main" val="2919576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A5879-B1CF-3A4D-A65E-5BFAA8A398D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CAB6B69-6099-7A43-B089-AA20AC86837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E1CF37A-11AF-1847-96ED-EF2353B12B7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9C85750-945C-174F-9C8F-1871D4C8B59B}"/>
              </a:ext>
            </a:extLst>
          </p:cNvPr>
          <p:cNvSpPr>
            <a:spLocks noGrp="1"/>
          </p:cNvSpPr>
          <p:nvPr>
            <p:ph type="dt" sz="half" idx="10"/>
          </p:nvPr>
        </p:nvSpPr>
        <p:spPr/>
        <p:txBody>
          <a:bodyPr/>
          <a:lstStyle/>
          <a:p>
            <a:fld id="{AFB7692E-ACF0-124B-924D-AF31D3225696}" type="datetimeFigureOut">
              <a:rPr lang="en-US" smtClean="0"/>
              <a:t>11/4/19</a:t>
            </a:fld>
            <a:endParaRPr lang="en-US"/>
          </a:p>
        </p:txBody>
      </p:sp>
      <p:sp>
        <p:nvSpPr>
          <p:cNvPr id="6" name="Footer Placeholder 5">
            <a:extLst>
              <a:ext uri="{FF2B5EF4-FFF2-40B4-BE49-F238E27FC236}">
                <a16:creationId xmlns:a16="http://schemas.microsoft.com/office/drawing/2014/main" id="{509DC173-2F5F-174A-AA09-4F0B08AA2E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6C30A8-1D19-B949-9D44-6BF9784F74F4}"/>
              </a:ext>
            </a:extLst>
          </p:cNvPr>
          <p:cNvSpPr>
            <a:spLocks noGrp="1"/>
          </p:cNvSpPr>
          <p:nvPr>
            <p:ph type="sldNum" sz="quarter" idx="12"/>
          </p:nvPr>
        </p:nvSpPr>
        <p:spPr/>
        <p:txBody>
          <a:bodyPr/>
          <a:lstStyle/>
          <a:p>
            <a:fld id="{9F3C3070-06EA-0A4D-94E9-77F89372F698}" type="slidenum">
              <a:rPr lang="en-US" smtClean="0"/>
              <a:t>‹#›</a:t>
            </a:fld>
            <a:endParaRPr lang="en-US"/>
          </a:p>
        </p:txBody>
      </p:sp>
    </p:spTree>
    <p:extLst>
      <p:ext uri="{BB962C8B-B14F-4D97-AF65-F5344CB8AC3E}">
        <p14:creationId xmlns:p14="http://schemas.microsoft.com/office/powerpoint/2010/main" val="2531769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8944-3452-554E-81A3-6DE9EDD585F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A90A716-042C-8849-B9FB-5EAC14A2DE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FF91764-D650-C44F-887C-EF170FD1F30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C62B4B8-379D-7848-87E1-357C34371B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D56F3EE-739D-6E43-A03F-33CA9FE84AB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3B31468-45C5-0144-B3EE-B485113B3CC7}"/>
              </a:ext>
            </a:extLst>
          </p:cNvPr>
          <p:cNvSpPr>
            <a:spLocks noGrp="1"/>
          </p:cNvSpPr>
          <p:nvPr>
            <p:ph type="dt" sz="half" idx="10"/>
          </p:nvPr>
        </p:nvSpPr>
        <p:spPr/>
        <p:txBody>
          <a:bodyPr/>
          <a:lstStyle/>
          <a:p>
            <a:fld id="{AFB7692E-ACF0-124B-924D-AF31D3225696}" type="datetimeFigureOut">
              <a:rPr lang="en-US" smtClean="0"/>
              <a:t>11/4/19</a:t>
            </a:fld>
            <a:endParaRPr lang="en-US"/>
          </a:p>
        </p:txBody>
      </p:sp>
      <p:sp>
        <p:nvSpPr>
          <p:cNvPr id="8" name="Footer Placeholder 7">
            <a:extLst>
              <a:ext uri="{FF2B5EF4-FFF2-40B4-BE49-F238E27FC236}">
                <a16:creationId xmlns:a16="http://schemas.microsoft.com/office/drawing/2014/main" id="{7D626B89-1234-A94F-A603-AC085BC830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94EB92-6EF3-104C-BE2C-65EBE78960A5}"/>
              </a:ext>
            </a:extLst>
          </p:cNvPr>
          <p:cNvSpPr>
            <a:spLocks noGrp="1"/>
          </p:cNvSpPr>
          <p:nvPr>
            <p:ph type="sldNum" sz="quarter" idx="12"/>
          </p:nvPr>
        </p:nvSpPr>
        <p:spPr/>
        <p:txBody>
          <a:bodyPr/>
          <a:lstStyle/>
          <a:p>
            <a:fld id="{9F3C3070-06EA-0A4D-94E9-77F89372F698}" type="slidenum">
              <a:rPr lang="en-US" smtClean="0"/>
              <a:t>‹#›</a:t>
            </a:fld>
            <a:endParaRPr lang="en-US"/>
          </a:p>
        </p:txBody>
      </p:sp>
    </p:spTree>
    <p:extLst>
      <p:ext uri="{BB962C8B-B14F-4D97-AF65-F5344CB8AC3E}">
        <p14:creationId xmlns:p14="http://schemas.microsoft.com/office/powerpoint/2010/main" val="743184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494B6-492A-4741-85C5-1CF4F507866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F6513A6-AF20-4C40-BCE9-84FF7F312C71}"/>
              </a:ext>
            </a:extLst>
          </p:cNvPr>
          <p:cNvSpPr>
            <a:spLocks noGrp="1"/>
          </p:cNvSpPr>
          <p:nvPr>
            <p:ph type="dt" sz="half" idx="10"/>
          </p:nvPr>
        </p:nvSpPr>
        <p:spPr/>
        <p:txBody>
          <a:bodyPr/>
          <a:lstStyle/>
          <a:p>
            <a:fld id="{AFB7692E-ACF0-124B-924D-AF31D3225696}" type="datetimeFigureOut">
              <a:rPr lang="en-US" smtClean="0"/>
              <a:t>11/4/19</a:t>
            </a:fld>
            <a:endParaRPr lang="en-US"/>
          </a:p>
        </p:txBody>
      </p:sp>
      <p:sp>
        <p:nvSpPr>
          <p:cNvPr id="4" name="Footer Placeholder 3">
            <a:extLst>
              <a:ext uri="{FF2B5EF4-FFF2-40B4-BE49-F238E27FC236}">
                <a16:creationId xmlns:a16="http://schemas.microsoft.com/office/drawing/2014/main" id="{65A38968-5A06-864D-AE8A-1942F6E70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C43DB3-E246-A545-8A4E-0C51FB0ADB10}"/>
              </a:ext>
            </a:extLst>
          </p:cNvPr>
          <p:cNvSpPr>
            <a:spLocks noGrp="1"/>
          </p:cNvSpPr>
          <p:nvPr>
            <p:ph type="sldNum" sz="quarter" idx="12"/>
          </p:nvPr>
        </p:nvSpPr>
        <p:spPr/>
        <p:txBody>
          <a:bodyPr/>
          <a:lstStyle/>
          <a:p>
            <a:fld id="{9F3C3070-06EA-0A4D-94E9-77F89372F698}" type="slidenum">
              <a:rPr lang="en-US" smtClean="0"/>
              <a:t>‹#›</a:t>
            </a:fld>
            <a:endParaRPr lang="en-US"/>
          </a:p>
        </p:txBody>
      </p:sp>
    </p:spTree>
    <p:extLst>
      <p:ext uri="{BB962C8B-B14F-4D97-AF65-F5344CB8AC3E}">
        <p14:creationId xmlns:p14="http://schemas.microsoft.com/office/powerpoint/2010/main" val="1285439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2CF4E7-8BB6-7D41-9D8E-854FAC75BFD3}"/>
              </a:ext>
            </a:extLst>
          </p:cNvPr>
          <p:cNvSpPr>
            <a:spLocks noGrp="1"/>
          </p:cNvSpPr>
          <p:nvPr>
            <p:ph type="dt" sz="half" idx="10"/>
          </p:nvPr>
        </p:nvSpPr>
        <p:spPr/>
        <p:txBody>
          <a:bodyPr/>
          <a:lstStyle/>
          <a:p>
            <a:fld id="{AFB7692E-ACF0-124B-924D-AF31D3225696}" type="datetimeFigureOut">
              <a:rPr lang="en-US" smtClean="0"/>
              <a:t>11/4/19</a:t>
            </a:fld>
            <a:endParaRPr lang="en-US"/>
          </a:p>
        </p:txBody>
      </p:sp>
      <p:sp>
        <p:nvSpPr>
          <p:cNvPr id="3" name="Footer Placeholder 2">
            <a:extLst>
              <a:ext uri="{FF2B5EF4-FFF2-40B4-BE49-F238E27FC236}">
                <a16:creationId xmlns:a16="http://schemas.microsoft.com/office/drawing/2014/main" id="{F94E91B2-4D47-CC41-AB04-D1877A396E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2028A3-0C28-6E48-ACAC-84BDD15E22AD}"/>
              </a:ext>
            </a:extLst>
          </p:cNvPr>
          <p:cNvSpPr>
            <a:spLocks noGrp="1"/>
          </p:cNvSpPr>
          <p:nvPr>
            <p:ph type="sldNum" sz="quarter" idx="12"/>
          </p:nvPr>
        </p:nvSpPr>
        <p:spPr/>
        <p:txBody>
          <a:bodyPr/>
          <a:lstStyle/>
          <a:p>
            <a:fld id="{9F3C3070-06EA-0A4D-94E9-77F89372F698}" type="slidenum">
              <a:rPr lang="en-US" smtClean="0"/>
              <a:t>‹#›</a:t>
            </a:fld>
            <a:endParaRPr lang="en-US"/>
          </a:p>
        </p:txBody>
      </p:sp>
    </p:spTree>
    <p:extLst>
      <p:ext uri="{BB962C8B-B14F-4D97-AF65-F5344CB8AC3E}">
        <p14:creationId xmlns:p14="http://schemas.microsoft.com/office/powerpoint/2010/main" val="1579545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98245-A01E-C344-A0DB-234F217DFE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F376DA2-21FB-1C40-BB62-818FEB129E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0B387CF-2B07-6A4B-A0AF-AF0C3F893A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99B501E-AECC-6044-BE9D-684D142640C0}"/>
              </a:ext>
            </a:extLst>
          </p:cNvPr>
          <p:cNvSpPr>
            <a:spLocks noGrp="1"/>
          </p:cNvSpPr>
          <p:nvPr>
            <p:ph type="dt" sz="half" idx="10"/>
          </p:nvPr>
        </p:nvSpPr>
        <p:spPr/>
        <p:txBody>
          <a:bodyPr/>
          <a:lstStyle/>
          <a:p>
            <a:fld id="{AFB7692E-ACF0-124B-924D-AF31D3225696}" type="datetimeFigureOut">
              <a:rPr lang="en-US" smtClean="0"/>
              <a:t>11/4/19</a:t>
            </a:fld>
            <a:endParaRPr lang="en-US"/>
          </a:p>
        </p:txBody>
      </p:sp>
      <p:sp>
        <p:nvSpPr>
          <p:cNvPr id="6" name="Footer Placeholder 5">
            <a:extLst>
              <a:ext uri="{FF2B5EF4-FFF2-40B4-BE49-F238E27FC236}">
                <a16:creationId xmlns:a16="http://schemas.microsoft.com/office/drawing/2014/main" id="{8C62F8A3-7A9C-B740-AAD5-AD726AAE4E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077BEA-20C0-F541-B69C-5E44A00FA366}"/>
              </a:ext>
            </a:extLst>
          </p:cNvPr>
          <p:cNvSpPr>
            <a:spLocks noGrp="1"/>
          </p:cNvSpPr>
          <p:nvPr>
            <p:ph type="sldNum" sz="quarter" idx="12"/>
          </p:nvPr>
        </p:nvSpPr>
        <p:spPr/>
        <p:txBody>
          <a:bodyPr/>
          <a:lstStyle/>
          <a:p>
            <a:fld id="{9F3C3070-06EA-0A4D-94E9-77F89372F698}" type="slidenum">
              <a:rPr lang="en-US" smtClean="0"/>
              <a:t>‹#›</a:t>
            </a:fld>
            <a:endParaRPr lang="en-US"/>
          </a:p>
        </p:txBody>
      </p:sp>
    </p:spTree>
    <p:extLst>
      <p:ext uri="{BB962C8B-B14F-4D97-AF65-F5344CB8AC3E}">
        <p14:creationId xmlns:p14="http://schemas.microsoft.com/office/powerpoint/2010/main" val="2438987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B39AB-6461-1C4E-B5A1-62E62E3ADDB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AC32E6A-4898-7A44-85A4-941044F0A7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C31D5C-5299-5448-AEDB-2017EC2FFD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901BBFA-1DBC-FF4C-83CE-C1A84BEEB6E3}"/>
              </a:ext>
            </a:extLst>
          </p:cNvPr>
          <p:cNvSpPr>
            <a:spLocks noGrp="1"/>
          </p:cNvSpPr>
          <p:nvPr>
            <p:ph type="dt" sz="half" idx="10"/>
          </p:nvPr>
        </p:nvSpPr>
        <p:spPr/>
        <p:txBody>
          <a:bodyPr/>
          <a:lstStyle/>
          <a:p>
            <a:fld id="{AFB7692E-ACF0-124B-924D-AF31D3225696}" type="datetimeFigureOut">
              <a:rPr lang="en-US" smtClean="0"/>
              <a:t>11/4/19</a:t>
            </a:fld>
            <a:endParaRPr lang="en-US"/>
          </a:p>
        </p:txBody>
      </p:sp>
      <p:sp>
        <p:nvSpPr>
          <p:cNvPr id="6" name="Footer Placeholder 5">
            <a:extLst>
              <a:ext uri="{FF2B5EF4-FFF2-40B4-BE49-F238E27FC236}">
                <a16:creationId xmlns:a16="http://schemas.microsoft.com/office/drawing/2014/main" id="{E259CDB3-5E04-114C-911D-4DDF2DE3BC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A924AE-84A5-B141-A594-0E6F033798FF}"/>
              </a:ext>
            </a:extLst>
          </p:cNvPr>
          <p:cNvSpPr>
            <a:spLocks noGrp="1"/>
          </p:cNvSpPr>
          <p:nvPr>
            <p:ph type="sldNum" sz="quarter" idx="12"/>
          </p:nvPr>
        </p:nvSpPr>
        <p:spPr/>
        <p:txBody>
          <a:bodyPr/>
          <a:lstStyle/>
          <a:p>
            <a:fld id="{9F3C3070-06EA-0A4D-94E9-77F89372F698}" type="slidenum">
              <a:rPr lang="en-US" smtClean="0"/>
              <a:t>‹#›</a:t>
            </a:fld>
            <a:endParaRPr lang="en-US"/>
          </a:p>
        </p:txBody>
      </p:sp>
    </p:spTree>
    <p:extLst>
      <p:ext uri="{BB962C8B-B14F-4D97-AF65-F5344CB8AC3E}">
        <p14:creationId xmlns:p14="http://schemas.microsoft.com/office/powerpoint/2010/main" val="651324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5FF0C5-932E-E042-A5A9-C7037497D9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5EAC946-99CA-B447-9074-E83BF851E9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79741E7-079C-2042-9CE7-8DBADBC4F8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7692E-ACF0-124B-924D-AF31D3225696}" type="datetimeFigureOut">
              <a:rPr lang="en-US" smtClean="0"/>
              <a:t>11/4/19</a:t>
            </a:fld>
            <a:endParaRPr lang="en-US"/>
          </a:p>
        </p:txBody>
      </p:sp>
      <p:sp>
        <p:nvSpPr>
          <p:cNvPr id="5" name="Footer Placeholder 4">
            <a:extLst>
              <a:ext uri="{FF2B5EF4-FFF2-40B4-BE49-F238E27FC236}">
                <a16:creationId xmlns:a16="http://schemas.microsoft.com/office/drawing/2014/main" id="{DD3B838B-E5DF-FC4E-97B5-112A1B4D46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7D6650-65A5-F349-8E21-45962003AC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3C3070-06EA-0A4D-94E9-77F89372F698}" type="slidenum">
              <a:rPr lang="en-US" smtClean="0"/>
              <a:t>‹#›</a:t>
            </a:fld>
            <a:endParaRPr lang="en-US"/>
          </a:p>
        </p:txBody>
      </p:sp>
    </p:spTree>
    <p:extLst>
      <p:ext uri="{BB962C8B-B14F-4D97-AF65-F5344CB8AC3E}">
        <p14:creationId xmlns:p14="http://schemas.microsoft.com/office/powerpoint/2010/main" val="1238268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39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F6376E-AD09-0B46-9551-5D3B8BB3525C}"/>
              </a:ext>
            </a:extLst>
          </p:cNvPr>
          <p:cNvPicPr>
            <a:picLocks noChangeAspect="1"/>
          </p:cNvPicPr>
          <p:nvPr/>
        </p:nvPicPr>
        <p:blipFill>
          <a:blip r:embed="rId3"/>
          <a:stretch>
            <a:fillRect/>
          </a:stretch>
        </p:blipFill>
        <p:spPr>
          <a:xfrm rot="230937">
            <a:off x="708750" y="514687"/>
            <a:ext cx="4011258" cy="5173217"/>
          </a:xfrm>
          <a:prstGeom prst="rect">
            <a:avLst/>
          </a:prstGeom>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027B226E-E3AF-7541-A531-A0D82B278AF4}"/>
              </a:ext>
            </a:extLst>
          </p:cNvPr>
          <p:cNvSpPr/>
          <p:nvPr/>
        </p:nvSpPr>
        <p:spPr>
          <a:xfrm>
            <a:off x="5160707" y="1419048"/>
            <a:ext cx="6491649" cy="461665"/>
          </a:xfrm>
          <a:prstGeom prst="rect">
            <a:avLst/>
          </a:prstGeom>
        </p:spPr>
        <p:txBody>
          <a:bodyPr wrap="none">
            <a:spAutoFit/>
          </a:bodyPr>
          <a:lstStyle/>
          <a:p>
            <a:pPr lvl="0"/>
            <a:r>
              <a:rPr lang="en-US" sz="2400" b="1" i="1" dirty="0"/>
              <a:t>Findings of the sixth Global Environment Outlook </a:t>
            </a:r>
          </a:p>
        </p:txBody>
      </p:sp>
      <p:sp>
        <p:nvSpPr>
          <p:cNvPr id="6" name="TextBox 5">
            <a:extLst>
              <a:ext uri="{FF2B5EF4-FFF2-40B4-BE49-F238E27FC236}">
                <a16:creationId xmlns:a16="http://schemas.microsoft.com/office/drawing/2014/main" id="{43256EFC-FA93-514D-9152-AC48051270DF}"/>
              </a:ext>
            </a:extLst>
          </p:cNvPr>
          <p:cNvSpPr txBox="1"/>
          <p:nvPr/>
        </p:nvSpPr>
        <p:spPr>
          <a:xfrm>
            <a:off x="5160707" y="2454964"/>
            <a:ext cx="4021550" cy="646331"/>
          </a:xfrm>
          <a:prstGeom prst="rect">
            <a:avLst/>
          </a:prstGeom>
          <a:noFill/>
        </p:spPr>
        <p:txBody>
          <a:bodyPr wrap="none" rtlCol="0">
            <a:spAutoFit/>
          </a:bodyPr>
          <a:lstStyle/>
          <a:p>
            <a:r>
              <a:rPr lang="en-US" dirty="0"/>
              <a:t>Elaine Baker</a:t>
            </a:r>
          </a:p>
          <a:p>
            <a:r>
              <a:rPr lang="en-US" dirty="0"/>
              <a:t>GRID-</a:t>
            </a:r>
            <a:r>
              <a:rPr lang="en-US" dirty="0" err="1"/>
              <a:t>Arendal</a:t>
            </a:r>
            <a:r>
              <a:rPr lang="en-US" dirty="0"/>
              <a:t> at the University of Sydney</a:t>
            </a:r>
          </a:p>
        </p:txBody>
      </p:sp>
    </p:spTree>
    <p:extLst>
      <p:ext uri="{BB962C8B-B14F-4D97-AF65-F5344CB8AC3E}">
        <p14:creationId xmlns:p14="http://schemas.microsoft.com/office/powerpoint/2010/main" val="238619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31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097847-CAEA-4B44-8394-EC167EFB64AD}"/>
              </a:ext>
            </a:extLst>
          </p:cNvPr>
          <p:cNvSpPr txBox="1"/>
          <p:nvPr/>
        </p:nvSpPr>
        <p:spPr>
          <a:xfrm>
            <a:off x="1169604" y="474345"/>
            <a:ext cx="4309513" cy="3123932"/>
          </a:xfrm>
          <a:prstGeom prst="rect">
            <a:avLst/>
          </a:prstGeom>
          <a:noFill/>
        </p:spPr>
        <p:txBody>
          <a:bodyPr wrap="square" rtlCol="0">
            <a:spAutoFit/>
          </a:bodyPr>
          <a:lstStyle/>
          <a:p>
            <a:pPr>
              <a:spcAft>
                <a:spcPts val="600"/>
              </a:spcAft>
            </a:pPr>
            <a:r>
              <a:rPr lang="en-US" sz="2400" u="sng" dirty="0"/>
              <a:t>6 Drivers of environmental change </a:t>
            </a:r>
          </a:p>
          <a:p>
            <a:pPr marL="285750" indent="-285750">
              <a:buFont typeface="Arial" panose="020B0604020202020204" pitchFamily="34" charset="0"/>
              <a:buChar char="•"/>
            </a:pPr>
            <a:r>
              <a:rPr lang="en-US" sz="2400" b="1" dirty="0"/>
              <a:t>Population</a:t>
            </a:r>
          </a:p>
          <a:p>
            <a:pPr marL="285750" indent="-285750">
              <a:buFont typeface="Arial" panose="020B0604020202020204" pitchFamily="34" charset="0"/>
              <a:buChar char="•"/>
            </a:pPr>
            <a:r>
              <a:rPr lang="en-US" sz="2400" b="1" dirty="0"/>
              <a:t>Economic development </a:t>
            </a:r>
            <a:endParaRPr lang="en-US" sz="2400" dirty="0"/>
          </a:p>
          <a:p>
            <a:pPr marL="285750" indent="-285750">
              <a:buFont typeface="Arial" panose="020B0604020202020204" pitchFamily="34" charset="0"/>
              <a:buChar char="•"/>
            </a:pPr>
            <a:r>
              <a:rPr lang="en-US" sz="2400" b="1" dirty="0"/>
              <a:t>Demographics</a:t>
            </a:r>
            <a:endParaRPr lang="en-US" sz="2400" dirty="0"/>
          </a:p>
          <a:p>
            <a:pPr marL="285750" indent="-285750">
              <a:buFont typeface="Arial" panose="020B0604020202020204" pitchFamily="34" charset="0"/>
              <a:buChar char="•"/>
            </a:pPr>
            <a:r>
              <a:rPr lang="en-US" sz="2400" b="1" dirty="0"/>
              <a:t>Urbanization</a:t>
            </a:r>
            <a:endParaRPr lang="en-US" sz="2400" dirty="0"/>
          </a:p>
          <a:p>
            <a:pPr marL="285750" indent="-285750">
              <a:buFont typeface="Arial" panose="020B0604020202020204" pitchFamily="34" charset="0"/>
              <a:buChar char="•"/>
            </a:pPr>
            <a:r>
              <a:rPr lang="en-US" sz="2400" b="1" dirty="0"/>
              <a:t>Technological change </a:t>
            </a:r>
          </a:p>
          <a:p>
            <a:pPr marL="285750" indent="-285750">
              <a:buFont typeface="Arial" panose="020B0604020202020204" pitchFamily="34" charset="0"/>
              <a:buChar char="•"/>
            </a:pPr>
            <a:r>
              <a:rPr lang="en-US" sz="2400" b="1" dirty="0"/>
              <a:t>Climate change</a:t>
            </a:r>
          </a:p>
        </p:txBody>
      </p:sp>
      <p:sp>
        <p:nvSpPr>
          <p:cNvPr id="7" name="TextBox 6">
            <a:extLst>
              <a:ext uri="{FF2B5EF4-FFF2-40B4-BE49-F238E27FC236}">
                <a16:creationId xmlns:a16="http://schemas.microsoft.com/office/drawing/2014/main" id="{1F972FE7-B496-9840-A43B-A0232C7A59E2}"/>
              </a:ext>
            </a:extLst>
          </p:cNvPr>
          <p:cNvSpPr txBox="1"/>
          <p:nvPr/>
        </p:nvSpPr>
        <p:spPr>
          <a:xfrm>
            <a:off x="1205697" y="3798333"/>
            <a:ext cx="8546840" cy="2677656"/>
          </a:xfrm>
          <a:prstGeom prst="rect">
            <a:avLst/>
          </a:prstGeom>
          <a:noFill/>
        </p:spPr>
        <p:txBody>
          <a:bodyPr wrap="square" rtlCol="0">
            <a:spAutoFit/>
          </a:bodyPr>
          <a:lstStyle/>
          <a:p>
            <a:r>
              <a:rPr lang="en-US" sz="2400" u="sng" dirty="0"/>
              <a:t>6 Cross cutting issues</a:t>
            </a:r>
          </a:p>
          <a:p>
            <a:pPr marL="285750" indent="-285750">
              <a:buFont typeface="Arial" panose="020B0604020202020204" pitchFamily="34" charset="0"/>
              <a:buChar char="•"/>
            </a:pPr>
            <a:r>
              <a:rPr lang="en-US" sz="2400" b="1" dirty="0"/>
              <a:t>Human health</a:t>
            </a:r>
          </a:p>
          <a:p>
            <a:pPr marL="285750" indent="-285750">
              <a:buFont typeface="Arial" panose="020B0604020202020204" pitchFamily="34" charset="0"/>
              <a:buChar char="•"/>
            </a:pPr>
            <a:r>
              <a:rPr lang="en-US" sz="2400" b="1" dirty="0"/>
              <a:t>Environmental disasters</a:t>
            </a:r>
          </a:p>
          <a:p>
            <a:pPr marL="285750" indent="-285750">
              <a:buFont typeface="Arial" panose="020B0604020202020204" pitchFamily="34" charset="0"/>
              <a:buChar char="•"/>
            </a:pPr>
            <a:r>
              <a:rPr lang="en-US" sz="2400" b="1" dirty="0"/>
              <a:t>Energy</a:t>
            </a:r>
          </a:p>
          <a:p>
            <a:pPr marL="285750" indent="-285750">
              <a:buFont typeface="Arial" panose="020B0604020202020204" pitchFamily="34" charset="0"/>
              <a:buChar char="•"/>
            </a:pPr>
            <a:r>
              <a:rPr lang="en-US" sz="2400" b="1" dirty="0"/>
              <a:t>Chemicals</a:t>
            </a:r>
          </a:p>
          <a:p>
            <a:pPr marL="285750" indent="-285750">
              <a:buFont typeface="Arial" panose="020B0604020202020204" pitchFamily="34" charset="0"/>
              <a:buChar char="•"/>
            </a:pPr>
            <a:r>
              <a:rPr lang="en-US" sz="2400" b="1" dirty="0"/>
              <a:t>Waste and wastewater</a:t>
            </a:r>
          </a:p>
          <a:p>
            <a:pPr marL="285750" indent="-285750">
              <a:buFont typeface="Arial" panose="020B0604020202020204" pitchFamily="34" charset="0"/>
              <a:buChar char="•"/>
            </a:pPr>
            <a:r>
              <a:rPr lang="en-US" sz="2400" b="1" dirty="0"/>
              <a:t>Education for sustainable development  </a:t>
            </a:r>
          </a:p>
        </p:txBody>
      </p:sp>
      <p:pic>
        <p:nvPicPr>
          <p:cNvPr id="9" name="Picture 8">
            <a:extLst>
              <a:ext uri="{FF2B5EF4-FFF2-40B4-BE49-F238E27FC236}">
                <a16:creationId xmlns:a16="http://schemas.microsoft.com/office/drawing/2014/main" id="{8FC247DF-6834-5841-8DAB-34B39CF27A57}"/>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rot="1040748">
            <a:off x="7129955" y="1003231"/>
            <a:ext cx="4010527" cy="519009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18594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38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20D4B8D-7FE2-43D5-A41C-B2A9EAB6100A}"/>
              </a:ext>
            </a:extLst>
          </p:cNvPr>
          <p:cNvSpPr txBox="1"/>
          <p:nvPr/>
        </p:nvSpPr>
        <p:spPr>
          <a:xfrm>
            <a:off x="303542" y="582067"/>
            <a:ext cx="11888458" cy="6001643"/>
          </a:xfrm>
          <a:prstGeom prst="rect">
            <a:avLst/>
          </a:prstGeom>
          <a:noFill/>
        </p:spPr>
        <p:txBody>
          <a:bodyPr wrap="square" rtlCol="0">
            <a:spAutoFit/>
          </a:bodyPr>
          <a:lstStyle/>
          <a:p>
            <a:r>
              <a:rPr lang="en-US" sz="2000" b="1" dirty="0"/>
              <a:t>Air </a:t>
            </a:r>
            <a:r>
              <a:rPr lang="en-US" sz="2000" i="1" dirty="0"/>
              <a:t>6-7</a:t>
            </a:r>
            <a:r>
              <a:rPr lang="en-US" sz="2000" b="1" dirty="0"/>
              <a:t> </a:t>
            </a:r>
            <a:r>
              <a:rPr lang="en-US" sz="2000" dirty="0"/>
              <a:t>million premature deaths now from air pollution, projected only a small decrease in 2050. Policies to reduce GHG emissions can produce health benefits by reducing air pollution.  Financial savings from these health benefits could be double the cost of climate policies</a:t>
            </a:r>
          </a:p>
          <a:p>
            <a:endParaRPr lang="en-US" sz="2000" dirty="0"/>
          </a:p>
          <a:p>
            <a:r>
              <a:rPr lang="en-US" sz="2000" b="1" dirty="0"/>
              <a:t>Land </a:t>
            </a:r>
            <a:r>
              <a:rPr lang="en-US" sz="2000" dirty="0"/>
              <a:t>Food production is the primary use of land.  We will need 50 percent more food to feed the 10 billion people on the planet in 2050. Currently use more than 50% of arable land, waste 30 % of food</a:t>
            </a:r>
          </a:p>
          <a:p>
            <a:endParaRPr lang="en-US" sz="2000" dirty="0"/>
          </a:p>
          <a:p>
            <a:r>
              <a:rPr lang="en-US" sz="2000" b="1" dirty="0"/>
              <a:t>Fresh Water</a:t>
            </a:r>
            <a:r>
              <a:rPr lang="en-US" sz="2000" dirty="0"/>
              <a:t>– 1.4 million people die from pathogen-polluted drinking water and 2.3 billion do not have access to safe sanitation. Antibiotic and antimicrobial resistance are projected to be a major cause of death in 2050. 40 % of wetlands gone. Freshwater species populations declined by 81 per cent between 1970 and 2012 </a:t>
            </a:r>
            <a:endParaRPr lang="en-US" sz="2000" b="1" dirty="0"/>
          </a:p>
          <a:p>
            <a:endParaRPr lang="en-US" sz="2000" b="1" dirty="0"/>
          </a:p>
          <a:p>
            <a:r>
              <a:rPr lang="en-US" sz="2000" b="1" dirty="0"/>
              <a:t>Ocean and coasts </a:t>
            </a:r>
            <a:r>
              <a:rPr lang="en-US" sz="2000" dirty="0"/>
              <a:t>– coral bleaching events are now occurring at 6-year intervals, while recovery normally takes 10 years. Fisheries and aquaculture supports up to 120 million livelihoods. 20 % of the protein for over 3 billion people. 8 million t. of plastic enter the ocean each year.</a:t>
            </a:r>
          </a:p>
          <a:p>
            <a:endParaRPr lang="en-US" sz="2000" dirty="0"/>
          </a:p>
          <a:p>
            <a:r>
              <a:rPr lang="en-US" sz="2000" b="1" dirty="0"/>
              <a:t>Biodiversity </a:t>
            </a:r>
            <a:r>
              <a:rPr lang="en-US" sz="2000" dirty="0"/>
              <a:t>We might be observing the sixth mass extinction in the earth’s history. Declines in species, ecosystems and genetic diversity.</a:t>
            </a:r>
          </a:p>
          <a:p>
            <a:endParaRPr lang="en-US" sz="2000" dirty="0"/>
          </a:p>
          <a:p>
            <a:pPr marL="285750" indent="-285750">
              <a:spcAft>
                <a:spcPts val="600"/>
              </a:spcAft>
              <a:buFont typeface="Arial" panose="020B0604020202020204" pitchFamily="34" charset="0"/>
              <a:buChar char="•"/>
            </a:pPr>
            <a:endParaRPr lang="en-KE" sz="2400" b="1" dirty="0"/>
          </a:p>
        </p:txBody>
      </p:sp>
    </p:spTree>
    <p:extLst>
      <p:ext uri="{BB962C8B-B14F-4D97-AF65-F5344CB8AC3E}">
        <p14:creationId xmlns:p14="http://schemas.microsoft.com/office/powerpoint/2010/main" val="29054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38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20D4B8D-7FE2-43D5-A41C-B2A9EAB6100A}"/>
              </a:ext>
            </a:extLst>
          </p:cNvPr>
          <p:cNvSpPr txBox="1"/>
          <p:nvPr/>
        </p:nvSpPr>
        <p:spPr>
          <a:xfrm>
            <a:off x="303542" y="1158414"/>
            <a:ext cx="11888458" cy="4431983"/>
          </a:xfrm>
          <a:prstGeom prst="rect">
            <a:avLst/>
          </a:prstGeom>
          <a:noFill/>
        </p:spPr>
        <p:txBody>
          <a:bodyPr wrap="square" rtlCol="0">
            <a:spAutoFit/>
          </a:bodyPr>
          <a:lstStyle/>
          <a:p>
            <a:r>
              <a:rPr lang="en-US" sz="2400" u="sng" dirty="0"/>
              <a:t>State of our Data and Knowledge</a:t>
            </a:r>
          </a:p>
          <a:p>
            <a:endParaRPr lang="en-US" sz="2400" u="sng" dirty="0"/>
          </a:p>
          <a:p>
            <a:pPr marL="285750" indent="-285750">
              <a:spcAft>
                <a:spcPts val="600"/>
              </a:spcAft>
              <a:buFont typeface="Arial" panose="020B0604020202020204" pitchFamily="34" charset="0"/>
              <a:buChar char="•"/>
            </a:pPr>
            <a:r>
              <a:rPr lang="en-US" sz="3200" b="1" dirty="0"/>
              <a:t>Data and knowledge has improved since GEO-5 </a:t>
            </a:r>
            <a:r>
              <a:rPr lang="en-US" sz="3200" dirty="0"/>
              <a:t>– more environmental statistics, complemented by better monitoring and geospatial data.</a:t>
            </a:r>
          </a:p>
          <a:p>
            <a:pPr marL="285750" indent="-285750">
              <a:spcAft>
                <a:spcPts val="600"/>
              </a:spcAft>
              <a:buFont typeface="Arial" panose="020B0604020202020204" pitchFamily="34" charset="0"/>
              <a:buChar char="•"/>
            </a:pPr>
            <a:r>
              <a:rPr lang="en-US" sz="3200" b="1" dirty="0"/>
              <a:t>Still data gaps </a:t>
            </a:r>
            <a:r>
              <a:rPr lang="en-US" sz="3200" dirty="0"/>
              <a:t>–</a:t>
            </a:r>
            <a:r>
              <a:rPr lang="en-AU" sz="3200" dirty="0"/>
              <a:t>much of the data required to monitor the SDGs are unavailable</a:t>
            </a:r>
            <a:r>
              <a:rPr lang="en-US" sz="3200" dirty="0"/>
              <a:t>.</a:t>
            </a:r>
          </a:p>
          <a:p>
            <a:pPr marL="285750" indent="-285750">
              <a:spcAft>
                <a:spcPts val="600"/>
              </a:spcAft>
              <a:buFont typeface="Arial" panose="020B0604020202020204" pitchFamily="34" charset="0"/>
              <a:buChar char="•"/>
            </a:pPr>
            <a:r>
              <a:rPr lang="en-US" sz="3200" b="1" dirty="0"/>
              <a:t>New emerging data and knowledge systems </a:t>
            </a:r>
            <a:r>
              <a:rPr lang="en-US" sz="3200" dirty="0"/>
              <a:t>– big data and analytics (earth human system models), citizen science, traditional knowledge.</a:t>
            </a:r>
          </a:p>
        </p:txBody>
      </p:sp>
      <p:pic>
        <p:nvPicPr>
          <p:cNvPr id="4" name="Picture 3">
            <a:extLst>
              <a:ext uri="{FF2B5EF4-FFF2-40B4-BE49-F238E27FC236}">
                <a16:creationId xmlns:a16="http://schemas.microsoft.com/office/drawing/2014/main" id="{26574D37-6DA5-E54A-A2B2-7E692AF9DF3D}"/>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rot="1732716">
            <a:off x="7087237" y="865772"/>
            <a:ext cx="3961771" cy="5124988"/>
          </a:xfrm>
          <a:prstGeom prst="rect">
            <a:avLst/>
          </a:prstGeom>
        </p:spPr>
      </p:pic>
    </p:spTree>
    <p:extLst>
      <p:ext uri="{BB962C8B-B14F-4D97-AF65-F5344CB8AC3E}">
        <p14:creationId xmlns:p14="http://schemas.microsoft.com/office/powerpoint/2010/main" val="886530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38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B55D98-7620-804F-99F0-B15A6D65067B}"/>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rot="1732716">
            <a:off x="6377251" y="763059"/>
            <a:ext cx="3961771" cy="5124988"/>
          </a:xfrm>
          <a:prstGeom prst="rect">
            <a:avLst/>
          </a:prstGeom>
        </p:spPr>
      </p:pic>
      <p:sp>
        <p:nvSpPr>
          <p:cNvPr id="7" name="TextBox 6">
            <a:extLst>
              <a:ext uri="{FF2B5EF4-FFF2-40B4-BE49-F238E27FC236}">
                <a16:creationId xmlns:a16="http://schemas.microsoft.com/office/drawing/2014/main" id="{A997BAD4-EF9C-4520-B03B-E883ECA054E8}"/>
              </a:ext>
            </a:extLst>
          </p:cNvPr>
          <p:cNvSpPr txBox="1"/>
          <p:nvPr/>
        </p:nvSpPr>
        <p:spPr>
          <a:xfrm>
            <a:off x="861741" y="1023707"/>
            <a:ext cx="11008846" cy="5709255"/>
          </a:xfrm>
          <a:prstGeom prst="rect">
            <a:avLst/>
          </a:prstGeom>
          <a:noFill/>
        </p:spPr>
        <p:txBody>
          <a:bodyPr wrap="square" rtlCol="0">
            <a:spAutoFit/>
          </a:bodyPr>
          <a:lstStyle/>
          <a:p>
            <a:r>
              <a:rPr lang="en-US" sz="2400" u="sng" dirty="0"/>
              <a:t>Changing the path we are on</a:t>
            </a:r>
          </a:p>
          <a:p>
            <a:endParaRPr lang="en-US" sz="2400" u="sng" dirty="0"/>
          </a:p>
          <a:p>
            <a:pPr marL="285750" indent="-285750">
              <a:spcAft>
                <a:spcPts val="600"/>
              </a:spcAft>
              <a:buFont typeface="Arial" panose="020B0604020202020204" pitchFamily="34" charset="0"/>
              <a:buChar char="•"/>
            </a:pPr>
            <a:r>
              <a:rPr lang="en-US" sz="2400" b="1" dirty="0"/>
              <a:t>Improvements in human development, but policies insufficient to meet environmental dimension of SDGs and IAEGs</a:t>
            </a:r>
            <a:r>
              <a:rPr lang="en-US" sz="2400" dirty="0"/>
              <a:t> – continued human health risks</a:t>
            </a:r>
          </a:p>
          <a:p>
            <a:pPr marL="285750" indent="-285750">
              <a:buFont typeface="Arial" panose="020B0604020202020204" pitchFamily="34" charset="0"/>
              <a:buChar char="•"/>
            </a:pPr>
            <a:r>
              <a:rPr lang="en-US" sz="2400" b="1" dirty="0"/>
              <a:t>Further degradation in nearly all environmental areas</a:t>
            </a:r>
            <a:r>
              <a:rPr lang="en-US" sz="2400" dirty="0"/>
              <a:t>– from climate change to biodiversity loss to water scarcity, land degradation and ocean acidification.</a:t>
            </a:r>
          </a:p>
          <a:p>
            <a:pPr marL="285750" indent="-285750">
              <a:buFont typeface="Arial" panose="020B0604020202020204" pitchFamily="34" charset="0"/>
              <a:buChar char="•"/>
            </a:pPr>
            <a:r>
              <a:rPr lang="en-US" sz="2400" b="1" dirty="0"/>
              <a:t>Failure to act now will lead to ongoing and potentially irreversible impacts </a:t>
            </a:r>
            <a:r>
              <a:rPr lang="en-US" sz="2400" dirty="0"/>
              <a:t>on the environment and human health.</a:t>
            </a:r>
          </a:p>
          <a:p>
            <a:pPr marL="285750" indent="-285750">
              <a:buFont typeface="Arial" panose="020B0604020202020204" pitchFamily="34" charset="0"/>
              <a:buChar char="•"/>
            </a:pPr>
            <a:r>
              <a:rPr lang="en-US" sz="2400" b="1" dirty="0"/>
              <a:t>Pathways exist to meet the environmental dimension of SDGs </a:t>
            </a:r>
            <a:r>
              <a:rPr lang="en-US" sz="2400" dirty="0"/>
              <a:t>– changes in consumption, production, and environmental management.</a:t>
            </a:r>
          </a:p>
          <a:p>
            <a:pPr marL="285750" indent="-285750">
              <a:buFont typeface="Arial" panose="020B0604020202020204" pitchFamily="34" charset="0"/>
              <a:buChar char="•"/>
            </a:pPr>
            <a:r>
              <a:rPr lang="en-US" sz="2400" b="1" dirty="0"/>
              <a:t>Business needs to help drive change </a:t>
            </a:r>
            <a:r>
              <a:rPr lang="en-US" sz="2400" dirty="0"/>
              <a:t>in food and energy systems, support the development of a circular economy by developing markets, processes and enabling policies</a:t>
            </a:r>
          </a:p>
          <a:p>
            <a:pPr marL="285750" indent="-285750">
              <a:buFont typeface="Arial" panose="020B0604020202020204" pitchFamily="34" charset="0"/>
              <a:buChar char="•"/>
            </a:pPr>
            <a:r>
              <a:rPr lang="en-US" sz="2400" b="1" dirty="0"/>
              <a:t>Incremental policies will not be sufficient </a:t>
            </a:r>
            <a:r>
              <a:rPr lang="en-US" sz="2400" dirty="0"/>
              <a:t>– all pathways require rapid and wide-ranging social and technological innovations; many beyond historic rates of change</a:t>
            </a:r>
          </a:p>
        </p:txBody>
      </p:sp>
    </p:spTree>
    <p:extLst>
      <p:ext uri="{BB962C8B-B14F-4D97-AF65-F5344CB8AC3E}">
        <p14:creationId xmlns:p14="http://schemas.microsoft.com/office/powerpoint/2010/main" val="401143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TotalTime>
  <Words>822</Words>
  <Application>Microsoft Macintosh PowerPoint</Application>
  <PresentationFormat>Widescreen</PresentationFormat>
  <Paragraphs>69</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Elaine Baker</dc:creator>
  <cp:lastModifiedBy>Elaine Baker</cp:lastModifiedBy>
  <cp:revision>41</cp:revision>
  <dcterms:created xsi:type="dcterms:W3CDTF">2019-11-01T01:06:57Z</dcterms:created>
  <dcterms:modified xsi:type="dcterms:W3CDTF">2019-11-04T00:29:21Z</dcterms:modified>
</cp:coreProperties>
</file>