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548" r:id="rId2"/>
    <p:sldId id="540" r:id="rId3"/>
    <p:sldId id="550" r:id="rId4"/>
    <p:sldId id="274" r:id="rId5"/>
    <p:sldId id="558" r:id="rId6"/>
    <p:sldId id="559" r:id="rId7"/>
    <p:sldId id="561" r:id="rId8"/>
    <p:sldId id="564" r:id="rId9"/>
    <p:sldId id="563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56"/>
    <p:restoredTop sz="96327"/>
  </p:normalViewPr>
  <p:slideViewPr>
    <p:cSldViewPr snapToGrid="0" snapToObjects="1">
      <p:cViewPr>
        <p:scale>
          <a:sx n="130" d="100"/>
          <a:sy n="130" d="100"/>
        </p:scale>
        <p:origin x="40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2D954-901E-BD42-A7AF-98420CE5E2E8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12730-0C9F-6947-975E-9164863A48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15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4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5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5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39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34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3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A2BC7A-B8C0-3F43-8687-E46EBB5750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88A6-2FDC-2B40-9457-E2A24B166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C070B-37C8-E34F-A410-2B7C07947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17005-9B83-BE41-B618-440D38CC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A0CE9-65ED-B240-828D-AA1FEE70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15A3-8C71-904F-84BB-C1D6B575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23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5B54A-008D-8D4C-87FA-70127E20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0EB45-C2E7-974A-AF4E-55AE2401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CD7EA-F33C-8848-B0D1-F4D6B817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142A-BBA8-9A4E-B864-321F012F2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6C0EB-B736-1E42-94DB-D2084037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8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18C8D3-A149-B949-BC11-0707C4929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85E68-29E4-CF47-8151-7FD5E1391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E401E-4C16-6943-9D22-B84D3C3E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FC41C-268B-D94B-8716-55C445BF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559D6-22FC-BD40-95F3-A673163F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1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01D0-B4B1-F24C-AD28-BB15C973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92D9D-100E-A246-A12B-AA9C5F450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A230B-827D-C541-BD2F-7A60E3AE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D125-03EF-6F48-8437-074DD0AA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B08AB-4E92-5645-B59E-DC9E5581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3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3548-BCAC-144A-B6A8-1DBD7F06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3D684-7946-C844-B36D-E87328610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5900-1D71-4A49-A9F0-EF236F2F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8A0ED-7F30-C645-A323-9DB60952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10190-B2C3-2C49-AAEA-43EDE9D5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85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7B0B-01E3-8546-A3A6-FD4576F7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41F57-662B-284C-909C-E55C04182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EECE8-B89E-4D4E-9AB9-2FB2AFCFA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01854-EA25-9A48-8C5A-CE54E753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AE4FD-A9D5-C843-B01C-EF2AF906E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89D00-2BFD-6641-86A7-D9214295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E13C-4B13-5C47-AF45-AE8DAF55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611A7-9559-AD4B-AECE-2403DA8C6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30995-12FE-5E48-AE9F-9C84C9B55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7DC01-C8D6-6A48-9372-F2FCD9095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2E29D-AC19-5B4B-8ED6-2F400F184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AC4EA8-AEAB-9144-93F7-8CD660C9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349F3-9CB1-1A45-A617-30156CAC7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CDE7A-BE4E-8F43-B449-4BB866F4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57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FED0-EC78-DD42-97BB-AC16CE67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A4681-99C9-6848-9481-D877AEB5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6ED2D-B899-9C49-B258-42365243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DC22C-1DBA-524C-995A-C84E44DD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95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16F39-C933-DC4B-BDEF-EBF16C7A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3AE77A-A13B-F440-9877-D77E5D76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09679-AC71-0648-BB30-F6C4EAD9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03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E695-40A3-FF43-8C49-A424D7C7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55AD-28A4-D14D-AF47-6BE0656BB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89862-3488-C943-8BC2-31FFDCBC8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76C7B-925F-744A-85A5-65DB6876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E2065-5461-8141-804B-886A1FF7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C950D-DB71-CC42-8813-4B8C0EDB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43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8B5F-C0CC-3E47-B3C0-3967C263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8B0C5B-BC61-8245-9454-FD1C2CABD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052A6-7C5C-DC40-816A-82E4B729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D7328-3DC3-5D49-BE00-2C5E901A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3F897-5747-C540-A428-D46756D2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3298E-E799-F848-B266-83E6154F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2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1CF07-660B-1044-A8E0-39CFA529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B3296-E669-F049-8C52-5C343836B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C1DB7-B656-1B47-B21A-AEA2BFEF3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BEC17-02AE-D149-82AD-5F366DE62C3B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3A916-B890-554E-AA09-C48920CA4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E35F2-25E8-F44E-9502-61F4EE4FB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398D-FDA6-A54A-9823-F77ED033C6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15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jpg"/><Relationship Id="rId42" Type="http://schemas.openxmlformats.org/officeDocument/2006/relationships/image" Target="../media/image40.png"/><Relationship Id="rId47" Type="http://schemas.openxmlformats.org/officeDocument/2006/relationships/image" Target="../media/image45.jpg"/><Relationship Id="rId63" Type="http://schemas.openxmlformats.org/officeDocument/2006/relationships/image" Target="../media/image61.jpg"/><Relationship Id="rId68" Type="http://schemas.openxmlformats.org/officeDocument/2006/relationships/image" Target="../media/image66.jpg"/><Relationship Id="rId84" Type="http://schemas.openxmlformats.org/officeDocument/2006/relationships/image" Target="../media/image82.jpg"/><Relationship Id="rId89" Type="http://schemas.openxmlformats.org/officeDocument/2006/relationships/image" Target="../media/image87.png"/><Relationship Id="rId16" Type="http://schemas.openxmlformats.org/officeDocument/2006/relationships/image" Target="../media/image16.jpe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37" Type="http://schemas.openxmlformats.org/officeDocument/2006/relationships/image" Target="../media/image2.png"/><Relationship Id="rId53" Type="http://schemas.openxmlformats.org/officeDocument/2006/relationships/image" Target="../media/image51.jpg"/><Relationship Id="rId58" Type="http://schemas.openxmlformats.org/officeDocument/2006/relationships/image" Target="../media/image56.png"/><Relationship Id="rId74" Type="http://schemas.openxmlformats.org/officeDocument/2006/relationships/image" Target="../media/image72.gif"/><Relationship Id="rId79" Type="http://schemas.openxmlformats.org/officeDocument/2006/relationships/image" Target="../media/image77.png"/><Relationship Id="rId5" Type="http://schemas.openxmlformats.org/officeDocument/2006/relationships/image" Target="../media/image5.jpeg"/><Relationship Id="rId90" Type="http://schemas.openxmlformats.org/officeDocument/2006/relationships/image" Target="../media/image88.jpg"/><Relationship Id="rId14" Type="http://schemas.openxmlformats.org/officeDocument/2006/relationships/image" Target="../media/image14.jpg"/><Relationship Id="rId22" Type="http://schemas.openxmlformats.org/officeDocument/2006/relationships/image" Target="../media/image22.jp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hyperlink" Target="http://www.csiro.au/" TargetMode="External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56" Type="http://schemas.openxmlformats.org/officeDocument/2006/relationships/image" Target="../media/image54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77" Type="http://schemas.openxmlformats.org/officeDocument/2006/relationships/image" Target="../media/image75.jpg"/><Relationship Id="rId8" Type="http://schemas.openxmlformats.org/officeDocument/2006/relationships/image" Target="../media/image8.emf"/><Relationship Id="rId51" Type="http://schemas.openxmlformats.org/officeDocument/2006/relationships/image" Target="../media/image49.jpg"/><Relationship Id="rId72" Type="http://schemas.openxmlformats.org/officeDocument/2006/relationships/image" Target="../media/image70.jpg"/><Relationship Id="rId80" Type="http://schemas.openxmlformats.org/officeDocument/2006/relationships/image" Target="../media/image78.png"/><Relationship Id="rId85" Type="http://schemas.openxmlformats.org/officeDocument/2006/relationships/image" Target="../media/image83.jpg"/><Relationship Id="rId3" Type="http://schemas.openxmlformats.org/officeDocument/2006/relationships/image" Target="../media/image1.jpeg"/><Relationship Id="rId12" Type="http://schemas.openxmlformats.org/officeDocument/2006/relationships/image" Target="../media/image12.tiff"/><Relationship Id="rId17" Type="http://schemas.openxmlformats.org/officeDocument/2006/relationships/image" Target="../media/image17.jp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6.png"/><Relationship Id="rId46" Type="http://schemas.openxmlformats.org/officeDocument/2006/relationships/image" Target="../media/image44.jpg"/><Relationship Id="rId59" Type="http://schemas.openxmlformats.org/officeDocument/2006/relationships/image" Target="../media/image57.png"/><Relationship Id="rId67" Type="http://schemas.openxmlformats.org/officeDocument/2006/relationships/image" Target="../media/image65.jpg"/><Relationship Id="rId20" Type="http://schemas.openxmlformats.org/officeDocument/2006/relationships/image" Target="../media/image20.png"/><Relationship Id="rId41" Type="http://schemas.openxmlformats.org/officeDocument/2006/relationships/image" Target="../media/image39.jp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jpg"/><Relationship Id="rId88" Type="http://schemas.openxmlformats.org/officeDocument/2006/relationships/image" Target="../media/image86.png"/><Relationship Id="rId91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5.png"/><Relationship Id="rId49" Type="http://schemas.openxmlformats.org/officeDocument/2006/relationships/image" Target="../media/image47.jpg"/><Relationship Id="rId57" Type="http://schemas.openxmlformats.org/officeDocument/2006/relationships/image" Target="../media/image55.png"/><Relationship Id="rId10" Type="http://schemas.openxmlformats.org/officeDocument/2006/relationships/image" Target="../media/image10.png"/><Relationship Id="rId31" Type="http://schemas.openxmlformats.org/officeDocument/2006/relationships/image" Target="../media/image31.jpg"/><Relationship Id="rId44" Type="http://schemas.openxmlformats.org/officeDocument/2006/relationships/image" Target="../media/image42.jpg"/><Relationship Id="rId52" Type="http://schemas.openxmlformats.org/officeDocument/2006/relationships/image" Target="../media/image50.jpg"/><Relationship Id="rId60" Type="http://schemas.openxmlformats.org/officeDocument/2006/relationships/image" Target="../media/image58.png"/><Relationship Id="rId65" Type="http://schemas.openxmlformats.org/officeDocument/2006/relationships/image" Target="../media/image63.jpg"/><Relationship Id="rId73" Type="http://schemas.openxmlformats.org/officeDocument/2006/relationships/image" Target="../media/image71.jpg"/><Relationship Id="rId78" Type="http://schemas.openxmlformats.org/officeDocument/2006/relationships/image" Target="../media/image76.png"/><Relationship Id="rId81" Type="http://schemas.openxmlformats.org/officeDocument/2006/relationships/image" Target="../media/image79.jpg"/><Relationship Id="rId86" Type="http://schemas.openxmlformats.org/officeDocument/2006/relationships/image" Target="../media/image84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39" Type="http://schemas.openxmlformats.org/officeDocument/2006/relationships/image" Target="../media/image37.png"/><Relationship Id="rId34" Type="http://schemas.openxmlformats.org/officeDocument/2006/relationships/image" Target="../media/image34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jpg"/><Relationship Id="rId7" Type="http://schemas.openxmlformats.org/officeDocument/2006/relationships/image" Target="../media/image7.jpg"/><Relationship Id="rId71" Type="http://schemas.openxmlformats.org/officeDocument/2006/relationships/image" Target="../media/image69.png"/><Relationship Id="rId92" Type="http://schemas.openxmlformats.org/officeDocument/2006/relationships/image" Target="../media/image90.jp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9.png"/><Relationship Id="rId24" Type="http://schemas.openxmlformats.org/officeDocument/2006/relationships/image" Target="../media/image24.jpg"/><Relationship Id="rId40" Type="http://schemas.openxmlformats.org/officeDocument/2006/relationships/image" Target="../media/image38.jpg"/><Relationship Id="rId45" Type="http://schemas.openxmlformats.org/officeDocument/2006/relationships/image" Target="../media/image43.png"/><Relationship Id="rId66" Type="http://schemas.openxmlformats.org/officeDocument/2006/relationships/image" Target="../media/image64.png"/><Relationship Id="rId87" Type="http://schemas.openxmlformats.org/officeDocument/2006/relationships/image" Target="../media/image85.png"/><Relationship Id="rId61" Type="http://schemas.openxmlformats.org/officeDocument/2006/relationships/image" Target="../media/image59.jpg"/><Relationship Id="rId82" Type="http://schemas.openxmlformats.org/officeDocument/2006/relationships/image" Target="../media/image80.png"/><Relationship Id="rId1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506976-C375-FF4D-BD2E-BE1476BF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D4B08A-2659-554A-93FE-D35D9AFC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C0112-4472-4FC5-BB4B-D3909B69A631}"/>
              </a:ext>
            </a:extLst>
          </p:cNvPr>
          <p:cNvSpPr txBox="1"/>
          <p:nvPr/>
        </p:nvSpPr>
        <p:spPr>
          <a:xfrm>
            <a:off x="10215136" y="6036858"/>
            <a:ext cx="17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EECouncil</a:t>
            </a:r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lukemenzel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BF38A-7651-6348-9905-A851C16F439F}"/>
              </a:ext>
            </a:extLst>
          </p:cNvPr>
          <p:cNvSpPr txBox="1"/>
          <p:nvPr/>
        </p:nvSpPr>
        <p:spPr>
          <a:xfrm>
            <a:off x="1837870" y="6160358"/>
            <a:ext cx="1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eec.org.au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510-4473-AA4A-9619-0B6D451E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737" y="6142328"/>
            <a:ext cx="405393" cy="4053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EF3FCB9-7267-794C-BE82-8098BFACF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4288" y="1307298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Leading the charge to 2050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C0414D-F239-7040-A61F-B36164B25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288" y="3786973"/>
            <a:ext cx="9144000" cy="1655762"/>
          </a:xfrm>
        </p:spPr>
        <p:txBody>
          <a:bodyPr/>
          <a:lstStyle/>
          <a:p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Success factors for an energy efficient economy</a:t>
            </a:r>
          </a:p>
        </p:txBody>
      </p:sp>
    </p:spTree>
    <p:extLst>
      <p:ext uri="{BB962C8B-B14F-4D97-AF65-F5344CB8AC3E}">
        <p14:creationId xmlns:p14="http://schemas.microsoft.com/office/powerpoint/2010/main" val="3189559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4DB6D-E81D-1140-AF82-5E6F0278F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6" b="869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2DC48308-93C6-0B4C-A8B5-4E253ECBA976}"/>
              </a:ext>
            </a:extLst>
          </p:cNvPr>
          <p:cNvSpPr/>
          <p:nvPr/>
        </p:nvSpPr>
        <p:spPr>
          <a:xfrm>
            <a:off x="1" y="1937424"/>
            <a:ext cx="12192000" cy="4920575"/>
          </a:xfrm>
          <a:prstGeom prst="rect">
            <a:avLst/>
          </a:prstGeom>
          <a:gradFill>
            <a:gsLst>
              <a:gs pos="0">
                <a:srgbClr val="000000">
                  <a:alpha val="8549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BDE5F393-3841-C24F-8594-BD2911741732}"/>
              </a:ext>
            </a:extLst>
          </p:cNvPr>
          <p:cNvSpPr/>
          <p:nvPr/>
        </p:nvSpPr>
        <p:spPr>
          <a:xfrm>
            <a:off x="1045029" y="1571624"/>
            <a:ext cx="10210536" cy="3814763"/>
          </a:xfrm>
          <a:custGeom>
            <a:avLst/>
            <a:gdLst>
              <a:gd name="connsiteX0" fmla="*/ 0 w 4928459"/>
              <a:gd name="connsiteY0" fmla="*/ 0 h 2681207"/>
              <a:gd name="connsiteX1" fmla="*/ 4928459 w 4928459"/>
              <a:gd name="connsiteY1" fmla="*/ 0 h 2681207"/>
              <a:gd name="connsiteX2" fmla="*/ 4928459 w 4928459"/>
              <a:gd name="connsiteY2" fmla="*/ 2681207 h 2681207"/>
              <a:gd name="connsiteX3" fmla="*/ 0 w 4928459"/>
              <a:gd name="connsiteY3" fmla="*/ 2681207 h 2681207"/>
              <a:gd name="connsiteX4" fmla="*/ 0 w 4928459"/>
              <a:gd name="connsiteY4" fmla="*/ 0 h 2681207"/>
              <a:gd name="connsiteX0" fmla="*/ 0 w 4929951"/>
              <a:gd name="connsiteY0" fmla="*/ 0 h 2681207"/>
              <a:gd name="connsiteX1" fmla="*/ 4928459 w 4929951"/>
              <a:gd name="connsiteY1" fmla="*/ 0 h 2681207"/>
              <a:gd name="connsiteX2" fmla="*/ 4928460 w 4929951"/>
              <a:gd name="connsiteY2" fmla="*/ 2386740 h 2681207"/>
              <a:gd name="connsiteX3" fmla="*/ 4928459 w 4929951"/>
              <a:gd name="connsiteY3" fmla="*/ 2681207 h 2681207"/>
              <a:gd name="connsiteX4" fmla="*/ 0 w 4929951"/>
              <a:gd name="connsiteY4" fmla="*/ 2681207 h 2681207"/>
              <a:gd name="connsiteX5" fmla="*/ 0 w 4929951"/>
              <a:gd name="connsiteY5" fmla="*/ 0 h 2681207"/>
              <a:gd name="connsiteX0" fmla="*/ 0 w 4944645"/>
              <a:gd name="connsiteY0" fmla="*/ 0 h 2681207"/>
              <a:gd name="connsiteX1" fmla="*/ 4928459 w 4944645"/>
              <a:gd name="connsiteY1" fmla="*/ 0 h 2681207"/>
              <a:gd name="connsiteX2" fmla="*/ 4943958 w 4944645"/>
              <a:gd name="connsiteY2" fmla="*/ 2448733 h 2681207"/>
              <a:gd name="connsiteX3" fmla="*/ 4928459 w 4944645"/>
              <a:gd name="connsiteY3" fmla="*/ 2681207 h 2681207"/>
              <a:gd name="connsiteX4" fmla="*/ 0 w 4944645"/>
              <a:gd name="connsiteY4" fmla="*/ 2681207 h 2681207"/>
              <a:gd name="connsiteX5" fmla="*/ 0 w 4944645"/>
              <a:gd name="connsiteY5" fmla="*/ 0 h 268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4645" h="2681207">
                <a:moveTo>
                  <a:pt x="0" y="0"/>
                </a:moveTo>
                <a:lnTo>
                  <a:pt x="4928459" y="0"/>
                </a:lnTo>
                <a:cubicBezTo>
                  <a:pt x="4923293" y="785248"/>
                  <a:pt x="4949124" y="1663485"/>
                  <a:pt x="4943958" y="2448733"/>
                </a:cubicBezTo>
                <a:cubicBezTo>
                  <a:pt x="4943958" y="2546889"/>
                  <a:pt x="4928459" y="2583051"/>
                  <a:pt x="4928459" y="2681207"/>
                </a:cubicBezTo>
                <a:lnTo>
                  <a:pt x="0" y="2681207"/>
                </a:lnTo>
                <a:lnTo>
                  <a:pt x="0" y="0"/>
                </a:lnTo>
                <a:close/>
              </a:path>
            </a:pathLst>
          </a:custGeom>
          <a:solidFill>
            <a:srgbClr val="007DA1">
              <a:alpha val="7529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5E76D2-CEAE-844D-8AC1-D1B11FADDAA1}"/>
              </a:ext>
            </a:extLst>
          </p:cNvPr>
          <p:cNvSpPr txBox="1"/>
          <p:nvPr/>
        </p:nvSpPr>
        <p:spPr>
          <a:xfrm>
            <a:off x="5834200" y="3136612"/>
            <a:ext cx="505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eec.org.au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/handbook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C1E2E8-E26D-F849-BCF9-D2FC97ACFD1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595894" y="2404605"/>
            <a:ext cx="3193278" cy="21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6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C1C3633D-D3F3-E148-BAF7-6B881DA38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29AD87-D48B-448F-BAB3-A013AC5561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57" y="4638965"/>
            <a:ext cx="1735356" cy="27378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BD58265-F048-4443-9C20-6BD5569E5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17" y="3174947"/>
            <a:ext cx="1588206" cy="5796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69F0982-9F6E-47E2-B4C6-F30CB6AC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49" y="3198536"/>
            <a:ext cx="1617359" cy="3929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69515C-EE50-4052-B20C-3E6F0F9981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689" b="27311"/>
          <a:stretch/>
        </p:blipFill>
        <p:spPr>
          <a:xfrm>
            <a:off x="4824504" y="2088945"/>
            <a:ext cx="1520829" cy="4883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FB9B82F-9BC8-4D90-9D67-784B44D745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93" t="41581" r="11113" b="24398"/>
          <a:stretch/>
        </p:blipFill>
        <p:spPr>
          <a:xfrm>
            <a:off x="7451220" y="2189965"/>
            <a:ext cx="1353026" cy="3602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310A587-5572-4181-9BC3-4F9CA12EBF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697" b="10456"/>
          <a:stretch/>
        </p:blipFill>
        <p:spPr>
          <a:xfrm>
            <a:off x="8469899" y="4207897"/>
            <a:ext cx="1178102" cy="4896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D9D64EC-4474-47A7-8ED9-6D341AE24E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4402" y="5093513"/>
            <a:ext cx="744059" cy="7440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6D1E91A-8CFA-42BE-A81B-311CB6EB4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6105" y="4159738"/>
            <a:ext cx="1365857" cy="5796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81874A0-EA78-44FD-A020-66E3B09413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9224" y="5120326"/>
            <a:ext cx="618591" cy="618591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E6BB7216-F211-44A0-A1BF-6FD572850E23}"/>
              </a:ext>
            </a:extLst>
          </p:cNvPr>
          <p:cNvSpPr/>
          <p:nvPr/>
        </p:nvSpPr>
        <p:spPr>
          <a:xfrm>
            <a:off x="5347793" y="2354088"/>
            <a:ext cx="2933700" cy="19967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163690A-8AB4-4334-A7E3-F321F115E847}"/>
              </a:ext>
            </a:extLst>
          </p:cNvPr>
          <p:cNvSpPr/>
          <p:nvPr/>
        </p:nvSpPr>
        <p:spPr>
          <a:xfrm>
            <a:off x="3954874" y="1663311"/>
            <a:ext cx="5738768" cy="342630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06FF880-208C-445B-9A65-2B179A9F4E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4377" y="1193726"/>
            <a:ext cx="751987" cy="75198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956F147-4C87-4E04-AF11-13A52436C5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1610" y="1358666"/>
            <a:ext cx="672665" cy="67266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F30F4E2-F9FC-4385-B77B-8E8DA99D56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85000" y="1364948"/>
            <a:ext cx="654593" cy="65459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BD672BB-857C-4B23-9070-B1AE3297F83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8265" r="27840"/>
          <a:stretch/>
        </p:blipFill>
        <p:spPr>
          <a:xfrm>
            <a:off x="7646846" y="1247568"/>
            <a:ext cx="827168" cy="654593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FB06CE24-8089-4A93-AFEB-BBD9523769DC}"/>
              </a:ext>
            </a:extLst>
          </p:cNvPr>
          <p:cNvSpPr/>
          <p:nvPr/>
        </p:nvSpPr>
        <p:spPr>
          <a:xfrm>
            <a:off x="2844439" y="761792"/>
            <a:ext cx="8016605" cy="52129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C95BDA2-7CFE-42CA-A169-16FF56863D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73904" y="171751"/>
            <a:ext cx="738462" cy="67310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E74C5D9-ADB6-42C8-A2BF-4DF05B9B69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1840" y="332769"/>
            <a:ext cx="658620" cy="65292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91A6C34-25D1-4027-9D5A-050B9D2ADE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85623" y="596966"/>
            <a:ext cx="1128478" cy="5389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28C67E3-4354-4D3D-9CDD-2BB6A92C38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50254" y="1551042"/>
            <a:ext cx="960628" cy="39728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E06973F-352C-4E97-BF78-7A9E80F346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24049" y="2418356"/>
            <a:ext cx="1308899" cy="2661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CB36A79-D17D-43AC-B104-9992164975A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34717" y="3333764"/>
            <a:ext cx="1412326" cy="2636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F5EC4B-F1B1-4A59-B3C3-DEBDC99846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42579" y="3962681"/>
            <a:ext cx="1213164" cy="4456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37C6B28-5D53-4D99-BFCA-2513C69F6B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74003" y="5842832"/>
            <a:ext cx="1261564" cy="71778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32C5755-EB33-4CC2-BC23-7DFC8196B8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07252" y="5448652"/>
            <a:ext cx="1626680" cy="3569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B9D70D4-D81E-49CE-9381-94C7B9D8372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39573" y="5365610"/>
            <a:ext cx="900620" cy="89257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886B59B-4AEB-4FC7-B726-14943807BAC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37449" y="3938301"/>
            <a:ext cx="958339" cy="55482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5EE3D93-5119-4B4F-9423-B53AECA491C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15806" y="5956304"/>
            <a:ext cx="947797" cy="5773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B53F71E-C0B7-4CBD-B893-4CDCA89D078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71189" y="3163054"/>
            <a:ext cx="1349784" cy="56016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3F0A6FD-7224-4B9B-8FC6-16E8078021E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65205" y="2454801"/>
            <a:ext cx="1130583" cy="29677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DD69A16-5062-4C7B-9A55-72E50EFF813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38078" y="1514707"/>
            <a:ext cx="1309666" cy="57423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B0A825B-F6AB-41C1-A4A9-090182C87E9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97463" y="324384"/>
            <a:ext cx="544633" cy="669697"/>
          </a:xfrm>
          <a:prstGeom prst="rect">
            <a:avLst/>
          </a:prstGeom>
        </p:spPr>
      </p:pic>
      <p:sp>
        <p:nvSpPr>
          <p:cNvPr id="158" name="Oval 157">
            <a:extLst>
              <a:ext uri="{FF2B5EF4-FFF2-40B4-BE49-F238E27FC236}">
                <a16:creationId xmlns:a16="http://schemas.microsoft.com/office/drawing/2014/main" id="{BD0A2745-3454-4E8F-BE20-78B7F9408DFA}"/>
              </a:ext>
            </a:extLst>
          </p:cNvPr>
          <p:cNvSpPr/>
          <p:nvPr/>
        </p:nvSpPr>
        <p:spPr>
          <a:xfrm>
            <a:off x="1878203" y="443997"/>
            <a:ext cx="9977831" cy="60063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4B68C830-BEC5-4766-86DC-C55FAAAA3F9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331471" y="578791"/>
            <a:ext cx="852779" cy="554306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D03DCDCF-7990-41DF-9300-DCB8C43BDD9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43271" y="4847144"/>
            <a:ext cx="1454728" cy="414649"/>
          </a:xfrm>
          <a:prstGeom prst="rect">
            <a:avLst/>
          </a:prstGeom>
        </p:spPr>
      </p:pic>
      <p:pic>
        <p:nvPicPr>
          <p:cNvPr id="161" name="Picture 3" descr="CSIRO">
            <a:hlinkClick r:id="rId35"/>
            <a:extLst>
              <a:ext uri="{FF2B5EF4-FFF2-40B4-BE49-F238E27FC236}">
                <a16:creationId xmlns:a16="http://schemas.microsoft.com/office/drawing/2014/main" id="{A3A294F6-6D09-49CA-8F00-29894CB93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r="20615"/>
          <a:stretch/>
        </p:blipFill>
        <p:spPr bwMode="auto">
          <a:xfrm>
            <a:off x="6368573" y="1006612"/>
            <a:ext cx="909080" cy="8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97AECA83-605B-45FF-8416-C43105A7F522}"/>
              </a:ext>
            </a:extLst>
          </p:cNvPr>
          <p:cNvPicPr>
            <a:picLocks noChangeAspect="1"/>
          </p:cNvPicPr>
          <p:nvPr/>
        </p:nvPicPr>
        <p:blipFill>
          <a:blip r:embed="rId37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046EAEA8-D092-49E6-80A8-8B81D93CF5D6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10484" t="9919" r="7220" b="9720"/>
          <a:stretch/>
        </p:blipFill>
        <p:spPr>
          <a:xfrm>
            <a:off x="6566929" y="6094788"/>
            <a:ext cx="752413" cy="734197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5216A426-9FEB-4DCF-B445-31B219B40B0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379156" y="197937"/>
            <a:ext cx="433884" cy="232260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25177051-3CDF-4231-A93E-B0ECF55AD6C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676798" y="347052"/>
            <a:ext cx="598149" cy="309776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C0D3009-EB17-4B68-B9C3-BBFE6F13154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45869" y="934849"/>
            <a:ext cx="542932" cy="222661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2FFEE72A-AF42-4205-9815-3DA4ECCED26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038148" y="514706"/>
            <a:ext cx="542931" cy="224761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9B04FA1F-2913-4595-9E00-4D212B7DFB1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813655" y="1079701"/>
            <a:ext cx="570325" cy="24905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B8F11105-C468-4D39-B260-07B39046485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460194" y="736354"/>
            <a:ext cx="598833" cy="150078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3D50EC3D-738B-4B42-BD26-D0E3AEE402C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73586" y="794126"/>
            <a:ext cx="630535" cy="261242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03D09879-69E5-48E8-875D-82DB1FCC1CF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342308" y="983377"/>
            <a:ext cx="372265" cy="373662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5E7579B5-EA54-4A41-AD6E-D9DBA180248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582665" y="1112923"/>
            <a:ext cx="544386" cy="208445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CB81F6FF-FA51-4B08-865A-D3BB1432D48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739208" y="1432596"/>
            <a:ext cx="574899" cy="29383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EF515542-7D20-4FCF-BA4F-6464FD60513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575929" y="1774227"/>
            <a:ext cx="601551" cy="249253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8885E4BE-4E71-48DC-981D-54FB9FC32D0D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797775" y="2094464"/>
            <a:ext cx="793226" cy="136763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50CAA7ED-AB82-4FCB-AC30-273658D182B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534921" y="2262173"/>
            <a:ext cx="502867" cy="396882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41B28E1E-9B3D-43DA-A176-435D51756B42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590734" y="2868251"/>
            <a:ext cx="504391" cy="261198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D49D0710-4E79-4105-832E-23D539080246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578181" y="3754887"/>
            <a:ext cx="646924" cy="239643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442B9A7C-D34C-48A1-8636-89F3AD183271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587293" y="4121938"/>
            <a:ext cx="650015" cy="270136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3FA128B6-9CB6-41AD-BC87-E516FC99B4A1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822849" y="4427710"/>
            <a:ext cx="705591" cy="285963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E45F9D30-CADE-4A9F-97C7-4CA79FB86BD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622616" y="4749309"/>
            <a:ext cx="517852" cy="177549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61F8A2C0-A72B-4425-B76E-72D63DC5A7A8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754555" y="5034982"/>
            <a:ext cx="566465" cy="177549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26A5DC6B-4EAD-48AE-8749-68C210D41F5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265642" y="5211937"/>
            <a:ext cx="533178" cy="295914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DFFC4BAC-8376-4083-98C6-6B64C80F8784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2015658" y="5556153"/>
            <a:ext cx="573503" cy="225578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30CA055C-22AF-4FD3-B2A1-7C858AD4D7C1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2848987" y="5459507"/>
            <a:ext cx="819656" cy="159745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9609D9F6-7A93-4C9A-A39E-2FB05F73FA9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748200" y="5737958"/>
            <a:ext cx="450412" cy="26513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95F4B61-F1EB-46BE-A6DE-08D1E5B7C145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3792291" y="5567904"/>
            <a:ext cx="291535" cy="360132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5E371C21-5B63-4D85-AF5F-B51F88D9BD1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3396914" y="6026353"/>
            <a:ext cx="609227" cy="208446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FB8741BF-87F8-4028-87DB-FBBEAB2A53F1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4113109" y="6276130"/>
            <a:ext cx="574899" cy="278559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0E4C1506-5708-40A7-AC18-64F2591EBF36}"/>
              </a:ext>
            </a:extLst>
          </p:cNvPr>
          <p:cNvPicPr>
            <a:picLocks noChangeAspect="1"/>
          </p:cNvPicPr>
          <p:nvPr/>
        </p:nvPicPr>
        <p:blipFill rotWithShape="1">
          <a:blip r:embed="rId65"/>
          <a:srcRect t="23116" r="7039" b="21788"/>
          <a:stretch/>
        </p:blipFill>
        <p:spPr>
          <a:xfrm>
            <a:off x="11709818" y="2238802"/>
            <a:ext cx="418238" cy="247881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01119A46-79D7-4753-9156-9D690AC1CDA2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1794945" y="2766031"/>
            <a:ext cx="304196" cy="432505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08A96873-AF1A-41AE-898F-00ED8511B5E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479336" y="140443"/>
            <a:ext cx="519350" cy="42170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04870FAF-772E-4178-B56A-56C6D19FD59E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9267027" y="314067"/>
            <a:ext cx="720646" cy="220513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F9AA92EF-7F45-4CEE-AF09-4EBCE74D15CE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9969697" y="624709"/>
            <a:ext cx="548717" cy="175193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400969CF-EF75-422F-8D64-F9F8A738FE36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10108025" y="1010620"/>
            <a:ext cx="575215" cy="376031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951BD4AD-2B52-4BA6-8BB2-2396EF6F8542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0518414" y="398609"/>
            <a:ext cx="848344" cy="21741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0E7BAF59-E231-4486-BBFF-62E32A904061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0628798" y="721149"/>
            <a:ext cx="313299" cy="289471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895B317-978E-4267-90D5-3266BABEC63D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10723916" y="1081264"/>
            <a:ext cx="772598" cy="388808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13C24E89-3CD8-44ED-B132-22E39353B013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1082920" y="715707"/>
            <a:ext cx="544384" cy="290905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0E5FCC53-BBFF-4DBE-9006-CA469BD8F515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1548167" y="1198635"/>
            <a:ext cx="536908" cy="184994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E955A669-C1CD-4D3C-BB2D-F0FC09080CB9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1139250" y="1517289"/>
            <a:ext cx="333643" cy="47182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185B1015-CA70-4F21-A112-2AFC0A679B11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1598407" y="1535807"/>
            <a:ext cx="393076" cy="395844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B4B4F120-32C1-4619-80D5-89FBAFA2052E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1064109" y="2048954"/>
            <a:ext cx="636217" cy="191446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0AC778C6-7605-46C0-B8F5-E2427EC2BF68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1567814" y="3780398"/>
            <a:ext cx="528302" cy="121449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91CA88A3-C141-4E67-87A3-B7F0F7285A67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1670407" y="3980602"/>
            <a:ext cx="461928" cy="235113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9763B4A6-5FCC-4C92-8D07-71B5F562B991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11401345" y="4435937"/>
            <a:ext cx="669538" cy="268255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2DB74AB5-F67A-4EBB-A412-9DBB8BE07D34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10888160" y="4685020"/>
            <a:ext cx="608354" cy="195133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1971F660-C84E-4C19-BDD5-A48CA0B89739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11501719" y="4941699"/>
            <a:ext cx="635475" cy="118176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0D2423F3-CF86-4FDA-A90F-3A191F398E7C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0885033" y="5092330"/>
            <a:ext cx="673124" cy="240402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AC06A61C-B92F-4423-9F87-96A065D20942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1161066" y="5387743"/>
            <a:ext cx="669539" cy="334770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8B3259F5-18DB-461B-A6B7-044159BE99D2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0343744" y="5427856"/>
            <a:ext cx="678991" cy="194824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A9DC724F-8F57-4503-BC11-D488AEB26E64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0510129" y="5767799"/>
            <a:ext cx="579378" cy="221129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0EE0953B-BAE4-45E8-80CB-B30A4054C5E2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9987724" y="5807501"/>
            <a:ext cx="406563" cy="557212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DFCA36B7-644C-487B-ABCE-EDFDBD7E6B1A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9333179" y="5935489"/>
            <a:ext cx="373385" cy="373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F31FD-22EB-4E22-98BD-BE23BD70E6C5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2341845" y="4715189"/>
            <a:ext cx="507142" cy="17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A18A2-59C1-774E-8FBE-51CB70E92D14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9488271" y="4767750"/>
            <a:ext cx="943595" cy="550430"/>
          </a:xfrm>
          <a:prstGeom prst="rect">
            <a:avLst/>
          </a:prstGeom>
        </p:spPr>
      </p:pic>
      <p:pic>
        <p:nvPicPr>
          <p:cNvPr id="95" name="Picture 94" descr="EEC_logo_colour_vertical_CMYK_250713.jpg">
            <a:extLst>
              <a:ext uri="{FF2B5EF4-FFF2-40B4-BE49-F238E27FC236}">
                <a16:creationId xmlns:a16="http://schemas.microsoft.com/office/drawing/2014/main" id="{E4CD134D-1136-364A-B49D-35C5C9CD791D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17" y="2749846"/>
            <a:ext cx="2290817" cy="154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506976-C375-FF4D-BD2E-BE1476BF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D4B08A-2659-554A-93FE-D35D9AFC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C0112-4472-4FC5-BB4B-D3909B69A631}"/>
              </a:ext>
            </a:extLst>
          </p:cNvPr>
          <p:cNvSpPr txBox="1"/>
          <p:nvPr/>
        </p:nvSpPr>
        <p:spPr>
          <a:xfrm>
            <a:off x="10215136" y="6036858"/>
            <a:ext cx="17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EECouncil</a:t>
            </a:r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lukemenzel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BF38A-7651-6348-9905-A851C16F439F}"/>
              </a:ext>
            </a:extLst>
          </p:cNvPr>
          <p:cNvSpPr txBox="1"/>
          <p:nvPr/>
        </p:nvSpPr>
        <p:spPr>
          <a:xfrm>
            <a:off x="1837870" y="6160358"/>
            <a:ext cx="1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eec.org.au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510-4473-AA4A-9619-0B6D451E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737" y="6142328"/>
            <a:ext cx="405393" cy="405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E32CF-9FAE-2D41-BA90-1B7E1B34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910" y="1158095"/>
            <a:ext cx="9376769" cy="4235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EBF3BF-0DBE-C946-B78C-26FF9AF72145}"/>
              </a:ext>
            </a:extLst>
          </p:cNvPr>
          <p:cNvSpPr txBox="1"/>
          <p:nvPr/>
        </p:nvSpPr>
        <p:spPr>
          <a:xfrm>
            <a:off x="3437130" y="6152274"/>
            <a:ext cx="62028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Energy Agency 2018, </a:t>
            </a:r>
            <a:r>
              <a:rPr lang="en-AU" sz="1050" i="1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Energy Efficiency 2018: Analysis and outlooks to 2040</a:t>
            </a:r>
            <a:r>
              <a:rPr lang="en-AU" sz="1050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International Energy Agency, Paris.</a:t>
            </a:r>
          </a:p>
        </p:txBody>
      </p:sp>
    </p:spTree>
    <p:extLst>
      <p:ext uri="{BB962C8B-B14F-4D97-AF65-F5344CB8AC3E}">
        <p14:creationId xmlns:p14="http://schemas.microsoft.com/office/powerpoint/2010/main" val="277964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414" y="523460"/>
            <a:ext cx="3932237" cy="16002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“Policy is crucial”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6" r="14396"/>
          <a:stretch>
            <a:fillRect/>
          </a:stretch>
        </p:blipFill>
        <p:spPr>
          <a:xfrm>
            <a:off x="1936367" y="1414533"/>
            <a:ext cx="5102439" cy="40289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4414" y="2123660"/>
            <a:ext cx="3932237" cy="3811588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Brian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Motherway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 of Energy Efficiency</a:t>
            </a:r>
          </a:p>
          <a:p>
            <a:pPr>
              <a:spcBef>
                <a:spcPts val="400"/>
              </a:spcBef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Energy Agency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F8B01-E3BC-EA40-A999-4F13EFA95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64C07-EF07-7147-BE13-BE9D9DD607C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4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506976-C375-FF4D-BD2E-BE1476BF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D4B08A-2659-554A-93FE-D35D9AFC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C0112-4472-4FC5-BB4B-D3909B69A631}"/>
              </a:ext>
            </a:extLst>
          </p:cNvPr>
          <p:cNvSpPr txBox="1"/>
          <p:nvPr/>
        </p:nvSpPr>
        <p:spPr>
          <a:xfrm>
            <a:off x="10215136" y="6036858"/>
            <a:ext cx="17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EECouncil</a:t>
            </a:r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lukemenzel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BF38A-7651-6348-9905-A851C16F439F}"/>
              </a:ext>
            </a:extLst>
          </p:cNvPr>
          <p:cNvSpPr txBox="1"/>
          <p:nvPr/>
        </p:nvSpPr>
        <p:spPr>
          <a:xfrm>
            <a:off x="1837870" y="6160358"/>
            <a:ext cx="1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eec.org.au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510-4473-AA4A-9619-0B6D451E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737" y="6142328"/>
            <a:ext cx="405393" cy="405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2ABB73-5142-4248-8795-D5457704BCC4}"/>
              </a:ext>
            </a:extLst>
          </p:cNvPr>
          <p:cNvSpPr/>
          <p:nvPr/>
        </p:nvSpPr>
        <p:spPr>
          <a:xfrm>
            <a:off x="5229546" y="1009178"/>
            <a:ext cx="6784606" cy="81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BF5737-9876-6B41-956B-95E5593C2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838" y="1009178"/>
            <a:ext cx="5817834" cy="45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7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506976-C375-FF4D-BD2E-BE1476BF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D4B08A-2659-554A-93FE-D35D9AFC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C0112-4472-4FC5-BB4B-D3909B69A631}"/>
              </a:ext>
            </a:extLst>
          </p:cNvPr>
          <p:cNvSpPr txBox="1"/>
          <p:nvPr/>
        </p:nvSpPr>
        <p:spPr>
          <a:xfrm>
            <a:off x="10215136" y="6036858"/>
            <a:ext cx="17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EECouncil</a:t>
            </a:r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lukemenzel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BF38A-7651-6348-9905-A851C16F439F}"/>
              </a:ext>
            </a:extLst>
          </p:cNvPr>
          <p:cNvSpPr txBox="1"/>
          <p:nvPr/>
        </p:nvSpPr>
        <p:spPr>
          <a:xfrm>
            <a:off x="1837870" y="6160358"/>
            <a:ext cx="1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eec.org.au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510-4473-AA4A-9619-0B6D451E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737" y="6142328"/>
            <a:ext cx="405393" cy="405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E68F5-01F2-A840-906E-597790E9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178" y="1009178"/>
            <a:ext cx="10482822" cy="4333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2ABB73-5142-4248-8795-D5457704BCC4}"/>
              </a:ext>
            </a:extLst>
          </p:cNvPr>
          <p:cNvSpPr/>
          <p:nvPr/>
        </p:nvSpPr>
        <p:spPr>
          <a:xfrm>
            <a:off x="5229546" y="1009178"/>
            <a:ext cx="6784606" cy="81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6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506976-C375-FF4D-BD2E-BE1476BF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D4B08A-2659-554A-93FE-D35D9AFC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C0112-4472-4FC5-BB4B-D3909B69A631}"/>
              </a:ext>
            </a:extLst>
          </p:cNvPr>
          <p:cNvSpPr txBox="1"/>
          <p:nvPr/>
        </p:nvSpPr>
        <p:spPr>
          <a:xfrm>
            <a:off x="10215136" y="6036858"/>
            <a:ext cx="17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EECouncil</a:t>
            </a:r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lukemenzel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BF38A-7651-6348-9905-A851C16F439F}"/>
              </a:ext>
            </a:extLst>
          </p:cNvPr>
          <p:cNvSpPr txBox="1"/>
          <p:nvPr/>
        </p:nvSpPr>
        <p:spPr>
          <a:xfrm>
            <a:off x="1837870" y="6160358"/>
            <a:ext cx="1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eec.org.au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510-4473-AA4A-9619-0B6D451E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737" y="6142328"/>
            <a:ext cx="405393" cy="405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BF5737-9876-6B41-956B-95E5593C2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417" y="1418989"/>
            <a:ext cx="4793496" cy="3710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862FE5-8474-544A-9957-25F8A55368DE}"/>
              </a:ext>
            </a:extLst>
          </p:cNvPr>
          <p:cNvSpPr txBox="1"/>
          <p:nvPr/>
        </p:nvSpPr>
        <p:spPr>
          <a:xfrm>
            <a:off x="6770068" y="1897810"/>
            <a:ext cx="445273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 factors for NABERS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Tailored to sector needs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Focused on user benefits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Backed by regulation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Industry at the table</a:t>
            </a:r>
          </a:p>
        </p:txBody>
      </p:sp>
    </p:spTree>
    <p:extLst>
      <p:ext uri="{BB962C8B-B14F-4D97-AF65-F5344CB8AC3E}">
        <p14:creationId xmlns:p14="http://schemas.microsoft.com/office/powerpoint/2010/main" val="275941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506976-C375-FF4D-BD2E-BE1476BF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D4B08A-2659-554A-93FE-D35D9AFC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C0112-4472-4FC5-BB4B-D3909B69A631}"/>
              </a:ext>
            </a:extLst>
          </p:cNvPr>
          <p:cNvSpPr txBox="1"/>
          <p:nvPr/>
        </p:nvSpPr>
        <p:spPr>
          <a:xfrm>
            <a:off x="10215136" y="6036858"/>
            <a:ext cx="17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EECouncil</a:t>
            </a:r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lukemenzel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BF38A-7651-6348-9905-A851C16F439F}"/>
              </a:ext>
            </a:extLst>
          </p:cNvPr>
          <p:cNvSpPr txBox="1"/>
          <p:nvPr/>
        </p:nvSpPr>
        <p:spPr>
          <a:xfrm>
            <a:off x="1837870" y="6160358"/>
            <a:ext cx="1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eec.org.au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510-4473-AA4A-9619-0B6D451E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737" y="6142328"/>
            <a:ext cx="405393" cy="405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BF5737-9876-6B41-956B-95E5593C2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417" y="1418989"/>
            <a:ext cx="4793496" cy="3710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862FE5-8474-544A-9957-25F8A55368DE}"/>
              </a:ext>
            </a:extLst>
          </p:cNvPr>
          <p:cNvSpPr txBox="1"/>
          <p:nvPr/>
        </p:nvSpPr>
        <p:spPr>
          <a:xfrm>
            <a:off x="6770068" y="1528478"/>
            <a:ext cx="445273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Hindrances for NABERS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Uncertain national policy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sector targets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 complementary policy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mandatory minimum standards</a:t>
            </a:r>
          </a:p>
        </p:txBody>
      </p:sp>
    </p:spTree>
    <p:extLst>
      <p:ext uri="{BB962C8B-B14F-4D97-AF65-F5344CB8AC3E}">
        <p14:creationId xmlns:p14="http://schemas.microsoft.com/office/powerpoint/2010/main" val="71307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C506976-C375-FF4D-BD2E-BE1476BF7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54"/>
          <a:stretch/>
        </p:blipFill>
        <p:spPr>
          <a:xfrm>
            <a:off x="0" y="-1"/>
            <a:ext cx="153133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D4B08A-2659-554A-93FE-D35D9AFC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77848" y="5671350"/>
            <a:ext cx="1175634" cy="79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C0112-4472-4FC5-BB4B-D3909B69A631}"/>
              </a:ext>
            </a:extLst>
          </p:cNvPr>
          <p:cNvSpPr txBox="1"/>
          <p:nvPr/>
        </p:nvSpPr>
        <p:spPr>
          <a:xfrm>
            <a:off x="10215136" y="6036858"/>
            <a:ext cx="179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EECouncil</a:t>
            </a:r>
            <a:r>
              <a:rPr lang="en-AU" dirty="0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@</a:t>
            </a:r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lukemenzel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BF38A-7651-6348-9905-A851C16F439F}"/>
              </a:ext>
            </a:extLst>
          </p:cNvPr>
          <p:cNvSpPr txBox="1"/>
          <p:nvPr/>
        </p:nvSpPr>
        <p:spPr>
          <a:xfrm>
            <a:off x="1837870" y="6160358"/>
            <a:ext cx="1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solidFill>
                  <a:srgbClr val="085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eec.org.au</a:t>
            </a:r>
            <a:endParaRPr lang="en-AU" dirty="0">
              <a:solidFill>
                <a:srgbClr val="085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36510-4473-AA4A-9619-0B6D451E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737" y="6142328"/>
            <a:ext cx="405393" cy="405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54CC66-C738-0747-BC4A-6CEBE1F23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01" y="827680"/>
            <a:ext cx="3417031" cy="4843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F635E-F6B5-F44E-9F22-8D904266098A}"/>
              </a:ext>
            </a:extLst>
          </p:cNvPr>
          <p:cNvSpPr txBox="1"/>
          <p:nvPr/>
        </p:nvSpPr>
        <p:spPr>
          <a:xfrm>
            <a:off x="6798103" y="496144"/>
            <a:ext cx="445273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 factors for an energy efficient economy</a:t>
            </a:r>
          </a:p>
          <a:p>
            <a:pPr>
              <a:spcBef>
                <a:spcPts val="600"/>
              </a:spcBef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Ambitious energy efficiency targets in line with net zero by 2050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 term policy tailored to the needs of particular sectors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Quickly replicate successful programs across the economy – and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805892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202</Words>
  <Application>Microsoft Macintosh PowerPoint</Application>
  <PresentationFormat>Widescreen</PresentationFormat>
  <Paragraphs>54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Office Theme</vt:lpstr>
      <vt:lpstr>Leading the charge to 2050</vt:lpstr>
      <vt:lpstr>PowerPoint Presentation</vt:lpstr>
      <vt:lpstr>PowerPoint Presentation</vt:lpstr>
      <vt:lpstr>“Policy is crucial”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Von</dc:creator>
  <cp:lastModifiedBy>Luke Menzel</cp:lastModifiedBy>
  <cp:revision>34</cp:revision>
  <cp:lastPrinted>2019-11-04T00:56:07Z</cp:lastPrinted>
  <dcterms:created xsi:type="dcterms:W3CDTF">2019-10-16T05:59:02Z</dcterms:created>
  <dcterms:modified xsi:type="dcterms:W3CDTF">2019-11-04T02:30:03Z</dcterms:modified>
</cp:coreProperties>
</file>