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7.jpg" ContentType="image/jpg"/>
  <Override PartName="/ppt/media/image55.jpg" ContentType="image/jpg"/>
  <Override PartName="/ppt/media/image73.jpg" ContentType="image/jpg"/>
  <Override PartName="/ppt/media/image108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9" r:id="rId3"/>
    <p:sldId id="308" r:id="rId4"/>
    <p:sldId id="275" r:id="rId5"/>
    <p:sldId id="258" r:id="rId6"/>
    <p:sldId id="259" r:id="rId7"/>
    <p:sldId id="260" r:id="rId8"/>
    <p:sldId id="261" r:id="rId9"/>
    <p:sldId id="305" r:id="rId10"/>
    <p:sldId id="301" r:id="rId11"/>
    <p:sldId id="302" r:id="rId12"/>
    <p:sldId id="303" r:id="rId13"/>
    <p:sldId id="304" r:id="rId14"/>
    <p:sldId id="307" r:id="rId15"/>
    <p:sldId id="262" r:id="rId16"/>
    <p:sldId id="276" r:id="rId17"/>
    <p:sldId id="306" r:id="rId18"/>
    <p:sldId id="263" r:id="rId19"/>
    <p:sldId id="264" r:id="rId20"/>
    <p:sldId id="312" r:id="rId21"/>
    <p:sldId id="311" r:id="rId22"/>
    <p:sldId id="295" r:id="rId23"/>
    <p:sldId id="296" r:id="rId24"/>
    <p:sldId id="300" r:id="rId25"/>
    <p:sldId id="299" r:id="rId26"/>
    <p:sldId id="266" r:id="rId27"/>
    <p:sldId id="298" r:id="rId28"/>
    <p:sldId id="282" r:id="rId29"/>
    <p:sldId id="292" r:id="rId30"/>
    <p:sldId id="293" r:id="rId31"/>
    <p:sldId id="284" r:id="rId32"/>
    <p:sldId id="285" r:id="rId33"/>
    <p:sldId id="294" r:id="rId34"/>
    <p:sldId id="278" r:id="rId35"/>
    <p:sldId id="281" r:id="rId36"/>
    <p:sldId id="277" r:id="rId37"/>
    <p:sldId id="286" r:id="rId38"/>
    <p:sldId id="280" r:id="rId39"/>
  </p:sldIdLst>
  <p:sldSz cx="13004800" cy="97536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een Zorba" initials="SZ" lastIdx="1" clrIdx="0">
    <p:extLst>
      <p:ext uri="{19B8F6BF-5375-455C-9EA6-DF929625EA0E}">
        <p15:presenceInfo xmlns:p15="http://schemas.microsoft.com/office/powerpoint/2012/main" userId="Shereen Zor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EEECE1"/>
    <a:srgbClr val="996600"/>
    <a:srgbClr val="669900"/>
    <a:srgbClr val="33CCCC"/>
    <a:srgbClr val="FF9900"/>
    <a:srgbClr val="53BCD1"/>
    <a:srgbClr val="CC0099"/>
    <a:srgbClr val="34547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614" autoAdjust="0"/>
    <p:restoredTop sz="94280" autoAdjust="0"/>
  </p:normalViewPr>
  <p:slideViewPr>
    <p:cSldViewPr>
      <p:cViewPr varScale="1">
        <p:scale>
          <a:sx n="51" d="100"/>
          <a:sy n="51" d="100"/>
        </p:scale>
        <p:origin x="5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747E1-4B8D-418C-AB1C-66C9E478A559}" type="datetimeFigureOut">
              <a:rPr lang="en-US" smtClean="0"/>
              <a:t>03/11/2019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E97E-3BBB-4949-8563-885C91906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3E97E-3BBB-4949-8563-885C91906C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Lato-Light"/>
                <a:cs typeface="Lat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Lato-Light"/>
                <a:cs typeface="Lat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Lato-Light"/>
                <a:cs typeface="Lat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648700"/>
            <a:ext cx="13004800" cy="1104900"/>
          </a:xfrm>
          <a:custGeom>
            <a:avLst/>
            <a:gdLst/>
            <a:ahLst/>
            <a:cxnLst/>
            <a:rect l="l" t="t" r="r" b="b"/>
            <a:pathLst>
              <a:path w="13004800" h="1104900">
                <a:moveTo>
                  <a:pt x="0" y="1104900"/>
                </a:moveTo>
                <a:lnTo>
                  <a:pt x="13004800" y="1104900"/>
                </a:lnTo>
                <a:lnTo>
                  <a:pt x="13004800" y="0"/>
                </a:lnTo>
                <a:lnTo>
                  <a:pt x="0" y="0"/>
                </a:lnTo>
                <a:lnTo>
                  <a:pt x="0" y="1104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3004800" cy="79629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3004800" cy="5943600"/>
          </a:xfrm>
          <a:custGeom>
            <a:avLst/>
            <a:gdLst/>
            <a:ahLst/>
            <a:cxnLst/>
            <a:rect l="l" t="t" r="r" b="b"/>
            <a:pathLst>
              <a:path w="13004800" h="5943600">
                <a:moveTo>
                  <a:pt x="0" y="5943600"/>
                </a:moveTo>
                <a:lnTo>
                  <a:pt x="13004800" y="5943600"/>
                </a:lnTo>
                <a:lnTo>
                  <a:pt x="130048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0000">
              <a:alpha val="494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943600"/>
            <a:ext cx="13004800" cy="2705100"/>
          </a:xfrm>
          <a:custGeom>
            <a:avLst/>
            <a:gdLst/>
            <a:ahLst/>
            <a:cxnLst/>
            <a:rect l="l" t="t" r="r" b="b"/>
            <a:pathLst>
              <a:path w="13004800" h="2705100">
                <a:moveTo>
                  <a:pt x="0" y="2705100"/>
                </a:moveTo>
                <a:lnTo>
                  <a:pt x="13004800" y="2705100"/>
                </a:lnTo>
                <a:lnTo>
                  <a:pt x="13004800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solidFill>
            <a:srgbClr val="3187B1">
              <a:alpha val="277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995851"/>
            <a:ext cx="13004800" cy="3564254"/>
          </a:xfrm>
          <a:custGeom>
            <a:avLst/>
            <a:gdLst/>
            <a:ahLst/>
            <a:cxnLst/>
            <a:rect l="l" t="t" r="r" b="b"/>
            <a:pathLst>
              <a:path w="13004800" h="3564254">
                <a:moveTo>
                  <a:pt x="0" y="0"/>
                </a:moveTo>
                <a:lnTo>
                  <a:pt x="0" y="3564011"/>
                </a:lnTo>
                <a:lnTo>
                  <a:pt x="12989179" y="3548323"/>
                </a:lnTo>
                <a:lnTo>
                  <a:pt x="13004800" y="817473"/>
                </a:lnTo>
                <a:lnTo>
                  <a:pt x="0" y="0"/>
                </a:lnTo>
                <a:close/>
              </a:path>
            </a:pathLst>
          </a:custGeom>
          <a:solidFill>
            <a:srgbClr val="276485">
              <a:alpha val="699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005397"/>
            <a:ext cx="13004800" cy="3748404"/>
          </a:xfrm>
          <a:custGeom>
            <a:avLst/>
            <a:gdLst/>
            <a:ahLst/>
            <a:cxnLst/>
            <a:rect l="l" t="t" r="r" b="b"/>
            <a:pathLst>
              <a:path w="13004800" h="3748404">
                <a:moveTo>
                  <a:pt x="0" y="0"/>
                </a:moveTo>
                <a:lnTo>
                  <a:pt x="0" y="3748202"/>
                </a:lnTo>
                <a:lnTo>
                  <a:pt x="13004800" y="3748202"/>
                </a:lnTo>
                <a:lnTo>
                  <a:pt x="13004800" y="2022146"/>
                </a:lnTo>
                <a:lnTo>
                  <a:pt x="0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0780" y="527308"/>
            <a:ext cx="6203238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Lato-Light"/>
                <a:cs typeface="Lat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g"/><Relationship Id="rId3" Type="http://schemas.openxmlformats.org/officeDocument/2006/relationships/image" Target="../media/image125.jpg"/><Relationship Id="rId7" Type="http://schemas.openxmlformats.org/officeDocument/2006/relationships/image" Target="../media/image1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g"/><Relationship Id="rId5" Type="http://schemas.openxmlformats.org/officeDocument/2006/relationships/image" Target="../media/image127.jpg"/><Relationship Id="rId4" Type="http://schemas.openxmlformats.org/officeDocument/2006/relationships/image" Target="../media/image126.jpg"/><Relationship Id="rId9" Type="http://schemas.openxmlformats.org/officeDocument/2006/relationships/image" Target="../media/image1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g"/><Relationship Id="rId3" Type="http://schemas.openxmlformats.org/officeDocument/2006/relationships/image" Target="../media/image134.jpg"/><Relationship Id="rId7" Type="http://schemas.openxmlformats.org/officeDocument/2006/relationships/image" Target="../media/image136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0.png"/><Relationship Id="rId4" Type="http://schemas.openxmlformats.org/officeDocument/2006/relationships/image" Target="../media/image1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jpg"/><Relationship Id="rId5" Type="http://schemas.openxmlformats.org/officeDocument/2006/relationships/image" Target="../media/image149.jpg"/><Relationship Id="rId4" Type="http://schemas.openxmlformats.org/officeDocument/2006/relationships/image" Target="../media/image14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g"/><Relationship Id="rId3" Type="http://schemas.openxmlformats.org/officeDocument/2006/relationships/image" Target="../media/image3.png"/><Relationship Id="rId7" Type="http://schemas.openxmlformats.org/officeDocument/2006/relationships/image" Target="../media/image154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jpg"/><Relationship Id="rId5" Type="http://schemas.openxmlformats.org/officeDocument/2006/relationships/image" Target="../media/image152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g"/><Relationship Id="rId13" Type="http://schemas.openxmlformats.org/officeDocument/2006/relationships/image" Target="../media/image173.jpg"/><Relationship Id="rId3" Type="http://schemas.openxmlformats.org/officeDocument/2006/relationships/image" Target="../media/image163.jpg"/><Relationship Id="rId7" Type="http://schemas.openxmlformats.org/officeDocument/2006/relationships/image" Target="../media/image167.jpg"/><Relationship Id="rId12" Type="http://schemas.openxmlformats.org/officeDocument/2006/relationships/image" Target="../media/image172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g"/><Relationship Id="rId11" Type="http://schemas.openxmlformats.org/officeDocument/2006/relationships/image" Target="../media/image171.jpg"/><Relationship Id="rId5" Type="http://schemas.openxmlformats.org/officeDocument/2006/relationships/image" Target="../media/image165.jpg"/><Relationship Id="rId10" Type="http://schemas.openxmlformats.org/officeDocument/2006/relationships/image" Target="../media/image170.jpg"/><Relationship Id="rId4" Type="http://schemas.openxmlformats.org/officeDocument/2006/relationships/image" Target="../media/image164.jpg"/><Relationship Id="rId9" Type="http://schemas.openxmlformats.org/officeDocument/2006/relationships/image" Target="../media/image16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18" Type="http://schemas.openxmlformats.org/officeDocument/2006/relationships/image" Target="../media/image42.jpeg"/><Relationship Id="rId26" Type="http://schemas.openxmlformats.org/officeDocument/2006/relationships/image" Target="../media/image50.pn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jpeg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26" Type="http://schemas.openxmlformats.org/officeDocument/2006/relationships/image" Target="../media/image78.png"/><Relationship Id="rId3" Type="http://schemas.openxmlformats.org/officeDocument/2006/relationships/image" Target="../media/image55.jpg"/><Relationship Id="rId21" Type="http://schemas.openxmlformats.org/officeDocument/2006/relationships/image" Target="../media/image73.jpg"/><Relationship Id="rId34" Type="http://schemas.openxmlformats.org/officeDocument/2006/relationships/image" Target="../media/image86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png"/><Relationship Id="rId33" Type="http://schemas.openxmlformats.org/officeDocument/2006/relationships/image" Target="../media/image85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jpe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jpeg"/><Relationship Id="rId28" Type="http://schemas.openxmlformats.org/officeDocument/2006/relationships/image" Target="../media/image80.jpeg"/><Relationship Id="rId36" Type="http://schemas.openxmlformats.org/officeDocument/2006/relationships/image" Target="../media/image88.jp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31" Type="http://schemas.openxmlformats.org/officeDocument/2006/relationships/image" Target="../media/image83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jpe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18" Type="http://schemas.openxmlformats.org/officeDocument/2006/relationships/image" Target="../media/image105.jpe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jp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17" Type="http://schemas.openxmlformats.org/officeDocument/2006/relationships/image" Target="../media/image104.jpe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2" Type="http://schemas.openxmlformats.org/officeDocument/2006/relationships/image" Target="../media/image89.jpe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5" Type="http://schemas.openxmlformats.org/officeDocument/2006/relationships/image" Target="../media/image92.png"/><Relationship Id="rId15" Type="http://schemas.openxmlformats.org/officeDocument/2006/relationships/image" Target="../media/image102.jpe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jpeg"/><Relationship Id="rId27" Type="http://schemas.openxmlformats.org/officeDocument/2006/relationships/image" Target="../media/image114.jpeg"/><Relationship Id="rId30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3"/>
          <p:cNvSpPr/>
          <p:nvPr/>
        </p:nvSpPr>
        <p:spPr>
          <a:xfrm>
            <a:off x="-50800" y="-79513"/>
            <a:ext cx="13055600" cy="1801158"/>
          </a:xfrm>
          <a:prstGeom prst="rect">
            <a:avLst/>
          </a:prstGeom>
          <a:solidFill>
            <a:srgbClr val="0D080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-50800" y="380799"/>
            <a:ext cx="13063330" cy="9442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-125320" y="612199"/>
            <a:ext cx="13044556" cy="2044701"/>
          </a:xfrm>
          <a:custGeom>
            <a:avLst/>
            <a:gdLst/>
            <a:ahLst/>
            <a:cxnLst/>
            <a:rect l="l" t="t" r="r" b="b"/>
            <a:pathLst>
              <a:path w="13004800" h="2705100">
                <a:moveTo>
                  <a:pt x="0" y="2705100"/>
                </a:moveTo>
                <a:lnTo>
                  <a:pt x="13004800" y="2705100"/>
                </a:lnTo>
                <a:lnTo>
                  <a:pt x="13004800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solidFill>
            <a:schemeClr val="bg2">
              <a:lumMod val="10000"/>
              <a:alpha val="4381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911600" y="8487491"/>
            <a:ext cx="49707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20" dirty="0">
                <a:latin typeface="Lato-Light"/>
                <a:cs typeface="Lato-Light"/>
              </a:rPr>
              <a:t>Green</a:t>
            </a:r>
            <a:r>
              <a:rPr sz="2800" i="1" spc="-80" dirty="0">
                <a:latin typeface="Lato-Light"/>
                <a:cs typeface="Lato-Light"/>
              </a:rPr>
              <a:t> </a:t>
            </a:r>
            <a:r>
              <a:rPr sz="2800" i="1" spc="-5" dirty="0">
                <a:latin typeface="Lato-Light"/>
                <a:cs typeface="Lato-Light"/>
              </a:rPr>
              <a:t>Solutions</a:t>
            </a:r>
            <a:r>
              <a:rPr lang="en-US" sz="2800" i="1" spc="-5" dirty="0">
                <a:latin typeface="Lato-Light"/>
                <a:cs typeface="Lato-Light"/>
              </a:rPr>
              <a:t> for the SGs</a:t>
            </a:r>
            <a:endParaRPr sz="2800" i="1" dirty="0">
              <a:latin typeface="Lato-Light"/>
              <a:cs typeface="La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0800" y="7340600"/>
            <a:ext cx="6893433" cy="5334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49554" algn="just">
              <a:lnSpc>
                <a:spcPct val="100499"/>
              </a:lnSpc>
              <a:spcBef>
                <a:spcPts val="80"/>
              </a:spcBef>
            </a:pPr>
            <a:endParaRPr lang="en-GB" sz="3400" dirty="0">
              <a:latin typeface="Lato-Heavy"/>
              <a:cs typeface="Lato-Heavy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4500" y="380799"/>
            <a:ext cx="2040306" cy="11176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5130800" y="159451"/>
            <a:ext cx="3319290" cy="175371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23305" y="3215290"/>
            <a:ext cx="11418115" cy="5209578"/>
          </a:xfrm>
          <a:custGeom>
            <a:avLst/>
            <a:gdLst/>
            <a:ahLst/>
            <a:cxnLst/>
            <a:rect l="l" t="t" r="r" b="b"/>
            <a:pathLst>
              <a:path w="3086100" h="4000500">
                <a:moveTo>
                  <a:pt x="0" y="0"/>
                </a:moveTo>
                <a:lnTo>
                  <a:pt x="3086100" y="0"/>
                </a:lnTo>
                <a:lnTo>
                  <a:pt x="3086100" y="4000500"/>
                </a:lnTo>
                <a:lnTo>
                  <a:pt x="0" y="4000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lvl="0" algn="ctr">
              <a:lnSpc>
                <a:spcPct val="200000"/>
              </a:lnSpc>
            </a:pPr>
            <a:r>
              <a:rPr lang="en-US" sz="3600" u="sng" spc="-5" dirty="0">
                <a:solidFill>
                  <a:srgbClr val="FFC000"/>
                </a:solidFill>
                <a:latin typeface="Lato"/>
              </a:rPr>
              <a:t>Transformative Change for SDGs</a:t>
            </a:r>
          </a:p>
          <a:p>
            <a:pPr lvl="0" algn="ctr">
              <a:lnSpc>
                <a:spcPct val="200000"/>
              </a:lnSpc>
            </a:pPr>
            <a:r>
              <a:rPr lang="en-US" sz="3600" u="sng" spc="-5" dirty="0">
                <a:solidFill>
                  <a:srgbClr val="FFC000"/>
                </a:solidFill>
                <a:latin typeface="Lato"/>
              </a:rPr>
              <a:t> </a:t>
            </a:r>
            <a:endParaRPr lang="en-US" sz="2800" b="1" spc="-5" dirty="0">
              <a:solidFill>
                <a:schemeClr val="bg1">
                  <a:lumMod val="75000"/>
                </a:schemeClr>
              </a:solidFill>
              <a:latin typeface="Lato"/>
            </a:endParaRPr>
          </a:p>
          <a:p>
            <a:pPr lvl="0" algn="ctr"/>
            <a:r>
              <a:rPr lang="en-US" sz="3600" spc="-5" dirty="0">
                <a:solidFill>
                  <a:schemeClr val="accent1"/>
                </a:solidFill>
                <a:latin typeface="Lato"/>
              </a:rPr>
              <a:t>Requires</a:t>
            </a:r>
          </a:p>
          <a:p>
            <a:pPr lvl="0" algn="ctr">
              <a:lnSpc>
                <a:spcPct val="150000"/>
              </a:lnSpc>
            </a:pPr>
            <a:r>
              <a:rPr lang="en-US" sz="3600" spc="-5" dirty="0">
                <a:solidFill>
                  <a:schemeClr val="accent1"/>
                </a:solidFill>
                <a:latin typeface="Lato"/>
              </a:rPr>
              <a:t>Transformation in</a:t>
            </a:r>
          </a:p>
          <a:p>
            <a:pPr lvl="0" algn="ctr">
              <a:lnSpc>
                <a:spcPct val="150000"/>
              </a:lnSpc>
            </a:pPr>
            <a:r>
              <a:rPr lang="en-US" sz="3600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How we </a:t>
            </a:r>
            <a:r>
              <a:rPr lang="en-US" sz="3600" b="1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/>
              </a:rPr>
              <a:t>Communicate </a:t>
            </a:r>
          </a:p>
          <a:p>
            <a:pPr lvl="0" algn="ctr">
              <a:lnSpc>
                <a:spcPct val="150000"/>
              </a:lnSpc>
            </a:pPr>
            <a:r>
              <a:rPr lang="en-US" sz="3600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How We </a:t>
            </a:r>
            <a:r>
              <a:rPr lang="en-US" sz="3600" b="1" spc="-5" dirty="0">
                <a:solidFill>
                  <a:schemeClr val="accent5"/>
                </a:solidFill>
                <a:latin typeface="Lato"/>
              </a:rPr>
              <a:t>Work</a:t>
            </a:r>
            <a:r>
              <a:rPr lang="en-US" sz="3600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 </a:t>
            </a:r>
            <a:r>
              <a:rPr lang="en-US" sz="3600" u="sng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TOGETHER</a:t>
            </a:r>
          </a:p>
          <a:p>
            <a:pPr lvl="0" algn="ctr">
              <a:lnSpc>
                <a:spcPct val="150000"/>
              </a:lnSpc>
            </a:pPr>
            <a:r>
              <a:rPr lang="en-US" sz="3600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Across </a:t>
            </a:r>
            <a:r>
              <a:rPr lang="en-US" sz="3600" b="1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/>
              </a:rPr>
              <a:t>Sectors</a:t>
            </a:r>
            <a:r>
              <a:rPr lang="en-US" sz="3600" b="1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, </a:t>
            </a:r>
            <a:r>
              <a:rPr lang="en-US" sz="3600" spc="-5" dirty="0">
                <a:solidFill>
                  <a:schemeClr val="bg1">
                    <a:lumMod val="75000"/>
                  </a:schemeClr>
                </a:solidFill>
                <a:latin typeface="Lato"/>
              </a:rPr>
              <a:t>Across </a:t>
            </a:r>
            <a:r>
              <a:rPr lang="en-US" sz="3600" b="1" spc="-5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Boarders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0"/>
            <a:ext cx="6003526" cy="3177190"/>
          </a:xfrm>
          <a:prstGeom prst="rect">
            <a:avLst/>
          </a:prstGeom>
        </p:spPr>
      </p:pic>
      <p:sp>
        <p:nvSpPr>
          <p:cNvPr id="2" name="Right Triangle 1"/>
          <p:cNvSpPr/>
          <p:nvPr/>
        </p:nvSpPr>
        <p:spPr>
          <a:xfrm rot="7938393">
            <a:off x="6220396" y="4904361"/>
            <a:ext cx="491031" cy="476050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11"/>
          <p:cNvSpPr/>
          <p:nvPr/>
        </p:nvSpPr>
        <p:spPr>
          <a:xfrm>
            <a:off x="10986803" y="747961"/>
            <a:ext cx="1075209" cy="58896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10769600" y="1399103"/>
            <a:ext cx="1292412" cy="6828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 rot="19800000">
            <a:off x="8647675" y="5120219"/>
            <a:ext cx="4640137" cy="133084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03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 rot="1058092">
            <a:off x="-105288" y="756558"/>
            <a:ext cx="4208066" cy="137692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52429" y="3362819"/>
            <a:ext cx="11293000" cy="3514387"/>
          </a:xfrm>
          <a:custGeom>
            <a:avLst/>
            <a:gdLst/>
            <a:ahLst/>
            <a:cxnLst/>
            <a:rect l="l" t="t" r="r" b="b"/>
            <a:pathLst>
              <a:path w="3086100" h="4000500">
                <a:moveTo>
                  <a:pt x="0" y="0"/>
                </a:moveTo>
                <a:lnTo>
                  <a:pt x="3086100" y="0"/>
                </a:lnTo>
                <a:lnTo>
                  <a:pt x="3086100" y="4000500"/>
                </a:lnTo>
                <a:lnTo>
                  <a:pt x="0" y="40005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9843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 rot="765817">
            <a:off x="19301" y="117356"/>
            <a:ext cx="3093720" cy="520743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89822" y="3590426"/>
            <a:ext cx="11018214" cy="2320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u="sng" spc="-5" dirty="0">
                <a:solidFill>
                  <a:schemeClr val="accent1"/>
                </a:solidFill>
              </a:rPr>
              <a:t>According to UNEP’s ‘Emissions Gap Report’</a:t>
            </a:r>
          </a:p>
          <a:p>
            <a:pPr lvl="0" algn="ctr">
              <a:lnSpc>
                <a:spcPct val="150000"/>
              </a:lnSpc>
            </a:pPr>
            <a:r>
              <a:rPr lang="en-US" sz="3600" spc="-5" dirty="0">
                <a:solidFill>
                  <a:schemeClr val="bg1"/>
                </a:solidFill>
              </a:rPr>
              <a:t>INDCs to deliver = </a:t>
            </a:r>
            <a:r>
              <a:rPr lang="en-US" sz="3600" spc="-5" dirty="0">
                <a:solidFill>
                  <a:srgbClr val="FF0000"/>
                </a:solidFill>
              </a:rPr>
              <a:t>ONE THIRD </a:t>
            </a:r>
            <a:r>
              <a:rPr lang="en-US" sz="3200" spc="-5" dirty="0">
                <a:solidFill>
                  <a:schemeClr val="bg1"/>
                </a:solidFill>
              </a:rPr>
              <a:t> Emissions Reductions</a:t>
            </a:r>
          </a:p>
          <a:p>
            <a:pPr lvl="0" algn="ctr">
              <a:lnSpc>
                <a:spcPct val="150000"/>
              </a:lnSpc>
            </a:pPr>
            <a:r>
              <a:rPr lang="en-US" sz="3200" spc="-5" dirty="0">
                <a:solidFill>
                  <a:schemeClr val="bg1"/>
                </a:solidFill>
              </a:rPr>
              <a:t>Non-State Actors = </a:t>
            </a:r>
            <a:r>
              <a:rPr lang="en-US" sz="3600" spc="-5" dirty="0">
                <a:solidFill>
                  <a:srgbClr val="FF0000"/>
                </a:solidFill>
              </a:rPr>
              <a:t>TWO THIRDS  </a:t>
            </a:r>
            <a:endParaRPr lang="en-US" sz="3600" spc="-5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05842" y="159243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pc="-5" dirty="0">
                <a:solidFill>
                  <a:schemeClr val="bg1">
                    <a:lumMod val="50000"/>
                  </a:schemeClr>
                </a:solidFill>
                <a:latin typeface="Lato"/>
              </a:rPr>
              <a:t>Governments will not deliver SDGs </a:t>
            </a:r>
            <a:r>
              <a:rPr lang="en-US" sz="3600" b="1" u="sng" spc="-5" dirty="0">
                <a:solidFill>
                  <a:srgbClr val="FFC000"/>
                </a:solidFill>
                <a:latin typeface="Lato"/>
              </a:rPr>
              <a:t>alone</a:t>
            </a:r>
            <a:r>
              <a:rPr lang="en-US" sz="3600" b="1" spc="-5" dirty="0">
                <a:solidFill>
                  <a:schemeClr val="bg1">
                    <a:lumMod val="50000"/>
                  </a:schemeClr>
                </a:solidFill>
                <a:latin typeface="Lato"/>
              </a:rPr>
              <a:t> </a:t>
            </a:r>
            <a:endParaRPr lang="en-US" sz="3600" u="sng" spc="-5" dirty="0">
              <a:solidFill>
                <a:schemeClr val="accent1"/>
              </a:solidFill>
              <a:latin typeface="Lato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314918" y="424508"/>
            <a:ext cx="1463737" cy="8017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10849955" y="377727"/>
            <a:ext cx="1790834" cy="7833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6" b="-1"/>
          <a:stretch/>
        </p:blipFill>
        <p:spPr>
          <a:xfrm rot="10800000" flipV="1">
            <a:off x="4117440" y="7959186"/>
            <a:ext cx="4957546" cy="17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 rot="1058092">
            <a:off x="-105288" y="756558"/>
            <a:ext cx="4208066" cy="137692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16711" y="1809688"/>
            <a:ext cx="11994439" cy="7906911"/>
          </a:xfrm>
          <a:custGeom>
            <a:avLst/>
            <a:gdLst/>
            <a:ahLst/>
            <a:cxnLst/>
            <a:rect l="l" t="t" r="r" b="b"/>
            <a:pathLst>
              <a:path w="3086100" h="4000500">
                <a:moveTo>
                  <a:pt x="0" y="0"/>
                </a:moveTo>
                <a:lnTo>
                  <a:pt x="3086100" y="0"/>
                </a:lnTo>
                <a:lnTo>
                  <a:pt x="3086100" y="4000500"/>
                </a:lnTo>
                <a:lnTo>
                  <a:pt x="0" y="4000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8439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946194" y="8915411"/>
            <a:ext cx="10064956" cy="924239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765817">
            <a:off x="19301" y="117356"/>
            <a:ext cx="3093720" cy="520743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3373"/>
          <a:stretch/>
        </p:blipFill>
        <p:spPr>
          <a:xfrm>
            <a:off x="25400" y="0"/>
            <a:ext cx="7749746" cy="510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8800" y="1371600"/>
            <a:ext cx="4509217" cy="1692771"/>
          </a:xfrm>
          <a:prstGeom prst="rect">
            <a:avLst/>
          </a:prstGeom>
          <a:solidFill>
            <a:srgbClr val="252525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We all need to </a:t>
            </a:r>
            <a:r>
              <a:rPr lang="en-US" sz="4000" dirty="0">
                <a:solidFill>
                  <a:srgbClr val="FF0000"/>
                </a:solidFill>
              </a:rPr>
              <a:t>‘own-up’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6985" y="5745029"/>
            <a:ext cx="36958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… </a:t>
            </a:r>
            <a:r>
              <a:rPr lang="en-US" sz="4000" dirty="0">
                <a:solidFill>
                  <a:schemeClr val="accent1"/>
                </a:solidFill>
              </a:rPr>
              <a:t>of the problems and  the solutions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0731" y="5166315"/>
            <a:ext cx="416549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Ownership</a:t>
            </a:r>
          </a:p>
          <a:p>
            <a:pPr algn="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Voice</a:t>
            </a:r>
          </a:p>
          <a:p>
            <a:pPr algn="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Accountability </a:t>
            </a:r>
          </a:p>
          <a:p>
            <a:pPr algn="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Equity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03">
            <a:off x="3784708" y="330127"/>
            <a:ext cx="2147756" cy="140741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636000" y="4561743"/>
            <a:ext cx="0" cy="4026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11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 rot="1058092">
            <a:off x="-105288" y="756558"/>
            <a:ext cx="4208066" cy="137692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7439" y="2004611"/>
            <a:ext cx="13028161" cy="6357923"/>
          </a:xfrm>
          <a:custGeom>
            <a:avLst/>
            <a:gdLst/>
            <a:ahLst/>
            <a:cxnLst/>
            <a:rect l="l" t="t" r="r" b="b"/>
            <a:pathLst>
              <a:path w="3086100" h="4000500">
                <a:moveTo>
                  <a:pt x="0" y="0"/>
                </a:moveTo>
                <a:lnTo>
                  <a:pt x="3086100" y="0"/>
                </a:lnTo>
                <a:lnTo>
                  <a:pt x="3086100" y="4000500"/>
                </a:lnTo>
                <a:lnTo>
                  <a:pt x="0" y="40005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9843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912887" y="8557972"/>
            <a:ext cx="3088005" cy="831215"/>
          </a:xfrm>
          <a:custGeom>
            <a:avLst/>
            <a:gdLst/>
            <a:ahLst/>
            <a:cxnLst/>
            <a:rect l="l" t="t" r="r" b="b"/>
            <a:pathLst>
              <a:path w="3088004" h="831214">
                <a:moveTo>
                  <a:pt x="3087436" y="0"/>
                </a:moveTo>
                <a:lnTo>
                  <a:pt x="0" y="830883"/>
                </a:lnTo>
                <a:lnTo>
                  <a:pt x="3087436" y="365850"/>
                </a:lnTo>
                <a:lnTo>
                  <a:pt x="3087436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765817">
            <a:off x="19301" y="117356"/>
            <a:ext cx="3093720" cy="520743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1506" y="3048000"/>
            <a:ext cx="11711025" cy="49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>
              <a:lnSpc>
                <a:spcPct val="150000"/>
              </a:lnSpc>
            </a:pPr>
            <a:endParaRPr lang="en-US" sz="2400" spc="-5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4134543" y="435539"/>
            <a:ext cx="2317513" cy="122443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87288" y="3402380"/>
            <a:ext cx="259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spc="-5" dirty="0">
                <a:solidFill>
                  <a:schemeClr val="bg1"/>
                </a:solidFill>
                <a:latin typeface="Lato"/>
              </a:rPr>
              <a:t>Science-driven, </a:t>
            </a:r>
          </a:p>
          <a:p>
            <a:pPr lvl="0" algn="ctr">
              <a:lnSpc>
                <a:spcPct val="150000"/>
              </a:lnSpc>
            </a:pPr>
            <a:r>
              <a:rPr lang="en-US" sz="2400" spc="-5" dirty="0">
                <a:solidFill>
                  <a:schemeClr val="bg1"/>
                </a:solidFill>
                <a:latin typeface="Lato"/>
              </a:rPr>
              <a:t>evidence-based </a:t>
            </a:r>
          </a:p>
          <a:p>
            <a:pPr lvl="0" algn="ctr">
              <a:lnSpc>
                <a:spcPct val="150000"/>
              </a:lnSpc>
            </a:pPr>
            <a:r>
              <a:rPr lang="en-US" sz="2400" spc="-5" dirty="0">
                <a:solidFill>
                  <a:schemeClr val="bg1"/>
                </a:solidFill>
                <a:latin typeface="Lato"/>
              </a:rPr>
              <a:t>decision making </a:t>
            </a:r>
            <a:endParaRPr lang="en-US" sz="4400" spc="-5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5242" y="3611940"/>
            <a:ext cx="4076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" dirty="0">
                <a:solidFill>
                  <a:schemeClr val="bg1"/>
                </a:solidFill>
                <a:latin typeface="Lato"/>
              </a:rPr>
              <a:t>Coherent policies </a:t>
            </a:r>
          </a:p>
          <a:p>
            <a:pPr>
              <a:lnSpc>
                <a:spcPct val="150000"/>
              </a:lnSpc>
            </a:pPr>
            <a:r>
              <a:rPr lang="en-US" sz="2400" spc="-5" dirty="0">
                <a:solidFill>
                  <a:srgbClr val="92D050"/>
                </a:solidFill>
                <a:latin typeface="Lato"/>
              </a:rPr>
              <a:t>Market responses </a:t>
            </a:r>
          </a:p>
          <a:p>
            <a:pPr>
              <a:lnSpc>
                <a:spcPct val="150000"/>
              </a:lnSpc>
            </a:pPr>
            <a:r>
              <a:rPr lang="en-US" sz="2400" spc="-5" dirty="0">
                <a:solidFill>
                  <a:schemeClr val="bg1"/>
                </a:solidFill>
                <a:latin typeface="Lato"/>
              </a:rPr>
              <a:t>Individual act</a:t>
            </a:r>
            <a:r>
              <a:rPr lang="en-US" sz="2400" b="1" spc="-5" dirty="0">
                <a:solidFill>
                  <a:schemeClr val="bg1"/>
                </a:solidFill>
                <a:latin typeface="Lato"/>
              </a:rPr>
              <a:t>ion</a:t>
            </a:r>
            <a:endParaRPr lang="en-US" sz="1600" dirty="0"/>
          </a:p>
        </p:txBody>
      </p:sp>
      <p:sp>
        <p:nvSpPr>
          <p:cNvPr id="4" name="Arrow: Striped Right 3"/>
          <p:cNvSpPr/>
          <p:nvPr/>
        </p:nvSpPr>
        <p:spPr>
          <a:xfrm>
            <a:off x="5251450" y="4122462"/>
            <a:ext cx="1910356" cy="480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3" t="5920" r="2828" b="4090"/>
          <a:stretch/>
        </p:blipFill>
        <p:spPr>
          <a:xfrm>
            <a:off x="8788400" y="7276889"/>
            <a:ext cx="2057400" cy="2481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" y="7317203"/>
            <a:ext cx="3474204" cy="22052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6211" r="29412"/>
          <a:stretch/>
        </p:blipFill>
        <p:spPr>
          <a:xfrm>
            <a:off x="10500369" y="7244863"/>
            <a:ext cx="2555231" cy="2508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1" t="-2764" r="22068" b="16517"/>
          <a:stretch/>
        </p:blipFill>
        <p:spPr>
          <a:xfrm>
            <a:off x="6938723" y="-71742"/>
            <a:ext cx="1728867" cy="18942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8665" b="22270"/>
          <a:stretch/>
        </p:blipFill>
        <p:spPr>
          <a:xfrm>
            <a:off x="8828949" y="-11767"/>
            <a:ext cx="4150451" cy="214536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24076" y="5731734"/>
            <a:ext cx="838814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B3A2C7"/>
                </a:solidFill>
              </a:rPr>
              <a:t>Forward-looking   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accent5"/>
                </a:solidFill>
              </a:rPr>
              <a:t>Impact-driven   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Widely networked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Co-financed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518147" y="6238513"/>
            <a:ext cx="346762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3" b="18244"/>
          <a:stretch/>
        </p:blipFill>
        <p:spPr>
          <a:xfrm>
            <a:off x="3451707" y="7343084"/>
            <a:ext cx="5509841" cy="225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/>
          <a:stretch/>
        </p:blipFill>
        <p:spPr>
          <a:xfrm>
            <a:off x="-38811" y="-11590"/>
            <a:ext cx="3588531" cy="21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00" y="2438400"/>
            <a:ext cx="2667000" cy="1015663"/>
          </a:xfrm>
        </p:spPr>
        <p:txBody>
          <a:bodyPr/>
          <a:lstStyle/>
          <a:p>
            <a:r>
              <a:rPr lang="en-US" sz="6600" dirty="0"/>
              <a:t>HOW?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r="5414" b="6608"/>
          <a:stretch/>
        </p:blipFill>
        <p:spPr>
          <a:xfrm>
            <a:off x="3378200" y="5029200"/>
            <a:ext cx="7426325" cy="45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46" y="785750"/>
            <a:ext cx="62668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  <a:tab pos="5471160" algn="l"/>
              </a:tabLst>
            </a:pPr>
            <a:r>
              <a:rPr lang="en-US" sz="4800" b="1" dirty="0">
                <a:solidFill>
                  <a:schemeClr val="accent1"/>
                </a:solidFill>
                <a:latin typeface="+mn-lt"/>
              </a:rPr>
              <a:t>Approach</a:t>
            </a:r>
            <a:endParaRPr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5502" y="3580945"/>
            <a:ext cx="3569970" cy="3569970"/>
          </a:xfrm>
          <a:custGeom>
            <a:avLst/>
            <a:gdLst/>
            <a:ahLst/>
            <a:cxnLst/>
            <a:rect l="l" t="t" r="r" b="b"/>
            <a:pathLst>
              <a:path w="3569970" h="3569970">
                <a:moveTo>
                  <a:pt x="1807247" y="0"/>
                </a:moveTo>
                <a:lnTo>
                  <a:pt x="1762316" y="0"/>
                </a:lnTo>
                <a:lnTo>
                  <a:pt x="1717398" y="1123"/>
                </a:lnTo>
                <a:lnTo>
                  <a:pt x="1672513" y="3371"/>
                </a:lnTo>
                <a:lnTo>
                  <a:pt x="1627686" y="6743"/>
                </a:lnTo>
                <a:lnTo>
                  <a:pt x="1582938" y="11239"/>
                </a:lnTo>
                <a:lnTo>
                  <a:pt x="1538294" y="16859"/>
                </a:lnTo>
                <a:lnTo>
                  <a:pt x="1493776" y="23603"/>
                </a:lnTo>
                <a:lnTo>
                  <a:pt x="1449407" y="31471"/>
                </a:lnTo>
                <a:lnTo>
                  <a:pt x="1405209" y="40463"/>
                </a:lnTo>
                <a:lnTo>
                  <a:pt x="1361206" y="50579"/>
                </a:lnTo>
                <a:lnTo>
                  <a:pt x="1317420" y="61818"/>
                </a:lnTo>
                <a:lnTo>
                  <a:pt x="1273875" y="74182"/>
                </a:lnTo>
                <a:lnTo>
                  <a:pt x="1230594" y="87670"/>
                </a:lnTo>
                <a:lnTo>
                  <a:pt x="1187598" y="102282"/>
                </a:lnTo>
                <a:lnTo>
                  <a:pt x="1144911" y="118018"/>
                </a:lnTo>
                <a:lnTo>
                  <a:pt x="1102557" y="134877"/>
                </a:lnTo>
                <a:lnTo>
                  <a:pt x="1060557" y="152861"/>
                </a:lnTo>
                <a:lnTo>
                  <a:pt x="1018936" y="171969"/>
                </a:lnTo>
                <a:lnTo>
                  <a:pt x="977715" y="192200"/>
                </a:lnTo>
                <a:lnTo>
                  <a:pt x="936917" y="213556"/>
                </a:lnTo>
                <a:lnTo>
                  <a:pt x="896566" y="236036"/>
                </a:lnTo>
                <a:lnTo>
                  <a:pt x="856684" y="259639"/>
                </a:lnTo>
                <a:lnTo>
                  <a:pt x="817295" y="284367"/>
                </a:lnTo>
                <a:lnTo>
                  <a:pt x="778421" y="310218"/>
                </a:lnTo>
                <a:lnTo>
                  <a:pt x="740085" y="337194"/>
                </a:lnTo>
                <a:lnTo>
                  <a:pt x="702310" y="365294"/>
                </a:lnTo>
                <a:lnTo>
                  <a:pt x="665118" y="394517"/>
                </a:lnTo>
                <a:lnTo>
                  <a:pt x="628534" y="424865"/>
                </a:lnTo>
                <a:lnTo>
                  <a:pt x="592579" y="456336"/>
                </a:lnTo>
                <a:lnTo>
                  <a:pt x="557277" y="488932"/>
                </a:lnTo>
                <a:lnTo>
                  <a:pt x="522650" y="522651"/>
                </a:lnTo>
                <a:lnTo>
                  <a:pt x="488931" y="557278"/>
                </a:lnTo>
                <a:lnTo>
                  <a:pt x="456335" y="592580"/>
                </a:lnTo>
                <a:lnTo>
                  <a:pt x="424864" y="628535"/>
                </a:lnTo>
                <a:lnTo>
                  <a:pt x="394516" y="665119"/>
                </a:lnTo>
                <a:lnTo>
                  <a:pt x="365293" y="702311"/>
                </a:lnTo>
                <a:lnTo>
                  <a:pt x="337193" y="740086"/>
                </a:lnTo>
                <a:lnTo>
                  <a:pt x="310218" y="778422"/>
                </a:lnTo>
                <a:lnTo>
                  <a:pt x="284366" y="817296"/>
                </a:lnTo>
                <a:lnTo>
                  <a:pt x="259639" y="856685"/>
                </a:lnTo>
                <a:lnTo>
                  <a:pt x="236035" y="896567"/>
                </a:lnTo>
                <a:lnTo>
                  <a:pt x="213556" y="936918"/>
                </a:lnTo>
                <a:lnTo>
                  <a:pt x="192200" y="977715"/>
                </a:lnTo>
                <a:lnTo>
                  <a:pt x="171968" y="1018936"/>
                </a:lnTo>
                <a:lnTo>
                  <a:pt x="152861" y="1060558"/>
                </a:lnTo>
                <a:lnTo>
                  <a:pt x="134877" y="1102558"/>
                </a:lnTo>
                <a:lnTo>
                  <a:pt x="118017" y="1144912"/>
                </a:lnTo>
                <a:lnTo>
                  <a:pt x="102282" y="1187599"/>
                </a:lnTo>
                <a:lnTo>
                  <a:pt x="87670" y="1230594"/>
                </a:lnTo>
                <a:lnTo>
                  <a:pt x="74182" y="1273876"/>
                </a:lnTo>
                <a:lnTo>
                  <a:pt x="61818" y="1317421"/>
                </a:lnTo>
                <a:lnTo>
                  <a:pt x="50579" y="1361207"/>
                </a:lnTo>
                <a:lnTo>
                  <a:pt x="40463" y="1405210"/>
                </a:lnTo>
                <a:lnTo>
                  <a:pt x="31471" y="1449407"/>
                </a:lnTo>
                <a:lnTo>
                  <a:pt x="23603" y="1493777"/>
                </a:lnTo>
                <a:lnTo>
                  <a:pt x="16859" y="1538295"/>
                </a:lnTo>
                <a:lnTo>
                  <a:pt x="11239" y="1582939"/>
                </a:lnTo>
                <a:lnTo>
                  <a:pt x="6743" y="1627686"/>
                </a:lnTo>
                <a:lnTo>
                  <a:pt x="3371" y="1672513"/>
                </a:lnTo>
                <a:lnTo>
                  <a:pt x="1123" y="1717398"/>
                </a:lnTo>
                <a:lnTo>
                  <a:pt x="0" y="1762317"/>
                </a:lnTo>
                <a:lnTo>
                  <a:pt x="0" y="1807247"/>
                </a:lnTo>
                <a:lnTo>
                  <a:pt x="1123" y="1852166"/>
                </a:lnTo>
                <a:lnTo>
                  <a:pt x="3371" y="1897051"/>
                </a:lnTo>
                <a:lnTo>
                  <a:pt x="6743" y="1941878"/>
                </a:lnTo>
                <a:lnTo>
                  <a:pt x="11239" y="1986625"/>
                </a:lnTo>
                <a:lnTo>
                  <a:pt x="16859" y="2031269"/>
                </a:lnTo>
                <a:lnTo>
                  <a:pt x="23603" y="2075788"/>
                </a:lnTo>
                <a:lnTo>
                  <a:pt x="31471" y="2120157"/>
                </a:lnTo>
                <a:lnTo>
                  <a:pt x="40463" y="2164355"/>
                </a:lnTo>
                <a:lnTo>
                  <a:pt x="50579" y="2208358"/>
                </a:lnTo>
                <a:lnTo>
                  <a:pt x="61818" y="2252143"/>
                </a:lnTo>
                <a:lnTo>
                  <a:pt x="74182" y="2295688"/>
                </a:lnTo>
                <a:lnTo>
                  <a:pt x="87670" y="2338970"/>
                </a:lnTo>
                <a:lnTo>
                  <a:pt x="102282" y="2381966"/>
                </a:lnTo>
                <a:lnTo>
                  <a:pt x="118017" y="2424652"/>
                </a:lnTo>
                <a:lnTo>
                  <a:pt x="134877" y="2467006"/>
                </a:lnTo>
                <a:lnTo>
                  <a:pt x="152861" y="2509006"/>
                </a:lnTo>
                <a:lnTo>
                  <a:pt x="171968" y="2550628"/>
                </a:lnTo>
                <a:lnTo>
                  <a:pt x="192200" y="2591849"/>
                </a:lnTo>
                <a:lnTo>
                  <a:pt x="213556" y="2632646"/>
                </a:lnTo>
                <a:lnTo>
                  <a:pt x="236035" y="2672997"/>
                </a:lnTo>
                <a:lnTo>
                  <a:pt x="259639" y="2712879"/>
                </a:lnTo>
                <a:lnTo>
                  <a:pt x="284366" y="2752268"/>
                </a:lnTo>
                <a:lnTo>
                  <a:pt x="310218" y="2791142"/>
                </a:lnTo>
                <a:lnTo>
                  <a:pt x="337193" y="2829478"/>
                </a:lnTo>
                <a:lnTo>
                  <a:pt x="365293" y="2867254"/>
                </a:lnTo>
                <a:lnTo>
                  <a:pt x="394516" y="2904445"/>
                </a:lnTo>
                <a:lnTo>
                  <a:pt x="424864" y="2941029"/>
                </a:lnTo>
                <a:lnTo>
                  <a:pt x="456335" y="2976984"/>
                </a:lnTo>
                <a:lnTo>
                  <a:pt x="488931" y="3012286"/>
                </a:lnTo>
                <a:lnTo>
                  <a:pt x="522650" y="3046913"/>
                </a:lnTo>
                <a:lnTo>
                  <a:pt x="557277" y="3080633"/>
                </a:lnTo>
                <a:lnTo>
                  <a:pt x="592579" y="3113228"/>
                </a:lnTo>
                <a:lnTo>
                  <a:pt x="628534" y="3144700"/>
                </a:lnTo>
                <a:lnTo>
                  <a:pt x="665118" y="3175047"/>
                </a:lnTo>
                <a:lnTo>
                  <a:pt x="702310" y="3204271"/>
                </a:lnTo>
                <a:lnTo>
                  <a:pt x="740085" y="3232370"/>
                </a:lnTo>
                <a:lnTo>
                  <a:pt x="778421" y="3259346"/>
                </a:lnTo>
                <a:lnTo>
                  <a:pt x="817295" y="3285197"/>
                </a:lnTo>
                <a:lnTo>
                  <a:pt x="856684" y="3309925"/>
                </a:lnTo>
                <a:lnTo>
                  <a:pt x="896566" y="3333529"/>
                </a:lnTo>
                <a:lnTo>
                  <a:pt x="936917" y="3356008"/>
                </a:lnTo>
                <a:lnTo>
                  <a:pt x="977715" y="3377364"/>
                </a:lnTo>
                <a:lnTo>
                  <a:pt x="1018936" y="3397595"/>
                </a:lnTo>
                <a:lnTo>
                  <a:pt x="1060557" y="3416703"/>
                </a:lnTo>
                <a:lnTo>
                  <a:pt x="1102557" y="3434687"/>
                </a:lnTo>
                <a:lnTo>
                  <a:pt x="1144911" y="3451547"/>
                </a:lnTo>
                <a:lnTo>
                  <a:pt x="1187598" y="3467282"/>
                </a:lnTo>
                <a:lnTo>
                  <a:pt x="1230594" y="3481894"/>
                </a:lnTo>
                <a:lnTo>
                  <a:pt x="1273875" y="3495382"/>
                </a:lnTo>
                <a:lnTo>
                  <a:pt x="1317420" y="3507746"/>
                </a:lnTo>
                <a:lnTo>
                  <a:pt x="1361206" y="3518986"/>
                </a:lnTo>
                <a:lnTo>
                  <a:pt x="1405209" y="3529101"/>
                </a:lnTo>
                <a:lnTo>
                  <a:pt x="1449407" y="3538093"/>
                </a:lnTo>
                <a:lnTo>
                  <a:pt x="1493776" y="3545961"/>
                </a:lnTo>
                <a:lnTo>
                  <a:pt x="1538294" y="3552705"/>
                </a:lnTo>
                <a:lnTo>
                  <a:pt x="1582938" y="3558325"/>
                </a:lnTo>
                <a:lnTo>
                  <a:pt x="1627686" y="3562821"/>
                </a:lnTo>
                <a:lnTo>
                  <a:pt x="1672513" y="3566193"/>
                </a:lnTo>
                <a:lnTo>
                  <a:pt x="1717398" y="3568441"/>
                </a:lnTo>
                <a:lnTo>
                  <a:pt x="1762316" y="3569565"/>
                </a:lnTo>
                <a:lnTo>
                  <a:pt x="1807247" y="3569565"/>
                </a:lnTo>
                <a:lnTo>
                  <a:pt x="1852166" y="3568441"/>
                </a:lnTo>
                <a:lnTo>
                  <a:pt x="1897050" y="3566193"/>
                </a:lnTo>
                <a:lnTo>
                  <a:pt x="1941878" y="3562821"/>
                </a:lnTo>
                <a:lnTo>
                  <a:pt x="1986625" y="3558325"/>
                </a:lnTo>
                <a:lnTo>
                  <a:pt x="2031269" y="3552705"/>
                </a:lnTo>
                <a:lnTo>
                  <a:pt x="2075787" y="3545961"/>
                </a:lnTo>
                <a:lnTo>
                  <a:pt x="2120157" y="3538093"/>
                </a:lnTo>
                <a:lnTo>
                  <a:pt x="2164354" y="3529101"/>
                </a:lnTo>
                <a:lnTo>
                  <a:pt x="2208357" y="3518986"/>
                </a:lnTo>
                <a:lnTo>
                  <a:pt x="2252143" y="3507746"/>
                </a:lnTo>
                <a:lnTo>
                  <a:pt x="2295688" y="3495382"/>
                </a:lnTo>
                <a:lnTo>
                  <a:pt x="2338970" y="3481894"/>
                </a:lnTo>
                <a:lnTo>
                  <a:pt x="2381965" y="3467282"/>
                </a:lnTo>
                <a:lnTo>
                  <a:pt x="2424652" y="3451547"/>
                </a:lnTo>
                <a:lnTo>
                  <a:pt x="2467006" y="3434687"/>
                </a:lnTo>
                <a:lnTo>
                  <a:pt x="2509006" y="3416703"/>
                </a:lnTo>
                <a:lnTo>
                  <a:pt x="2550627" y="3397595"/>
                </a:lnTo>
                <a:lnTo>
                  <a:pt x="2591848" y="3377364"/>
                </a:lnTo>
                <a:lnTo>
                  <a:pt x="2632646" y="3356008"/>
                </a:lnTo>
                <a:lnTo>
                  <a:pt x="2672997" y="3333529"/>
                </a:lnTo>
                <a:lnTo>
                  <a:pt x="2712878" y="3309925"/>
                </a:lnTo>
                <a:lnTo>
                  <a:pt x="2752268" y="3285197"/>
                </a:lnTo>
                <a:lnTo>
                  <a:pt x="2791142" y="3259346"/>
                </a:lnTo>
                <a:lnTo>
                  <a:pt x="2829478" y="3232370"/>
                </a:lnTo>
                <a:lnTo>
                  <a:pt x="2867253" y="3204271"/>
                </a:lnTo>
                <a:lnTo>
                  <a:pt x="2904444" y="3175047"/>
                </a:lnTo>
                <a:lnTo>
                  <a:pt x="2941029" y="3144700"/>
                </a:lnTo>
                <a:lnTo>
                  <a:pt x="2976983" y="3113228"/>
                </a:lnTo>
                <a:lnTo>
                  <a:pt x="3012285" y="3080633"/>
                </a:lnTo>
                <a:lnTo>
                  <a:pt x="3046912" y="3046913"/>
                </a:lnTo>
                <a:lnTo>
                  <a:pt x="3080632" y="3012286"/>
                </a:lnTo>
                <a:lnTo>
                  <a:pt x="3113227" y="2976984"/>
                </a:lnTo>
                <a:lnTo>
                  <a:pt x="3144699" y="2941029"/>
                </a:lnTo>
                <a:lnTo>
                  <a:pt x="3175046" y="2904445"/>
                </a:lnTo>
                <a:lnTo>
                  <a:pt x="3204270" y="2867254"/>
                </a:lnTo>
                <a:lnTo>
                  <a:pt x="3232369" y="2829478"/>
                </a:lnTo>
                <a:lnTo>
                  <a:pt x="3259345" y="2791142"/>
                </a:lnTo>
                <a:lnTo>
                  <a:pt x="3285196" y="2752268"/>
                </a:lnTo>
                <a:lnTo>
                  <a:pt x="3309924" y="2712879"/>
                </a:lnTo>
                <a:lnTo>
                  <a:pt x="3333528" y="2672997"/>
                </a:lnTo>
                <a:lnTo>
                  <a:pt x="3356007" y="2632646"/>
                </a:lnTo>
                <a:lnTo>
                  <a:pt x="3377363" y="2591849"/>
                </a:lnTo>
                <a:lnTo>
                  <a:pt x="3397595" y="2550628"/>
                </a:lnTo>
                <a:lnTo>
                  <a:pt x="3416702" y="2509006"/>
                </a:lnTo>
                <a:lnTo>
                  <a:pt x="3434686" y="2467006"/>
                </a:lnTo>
                <a:lnTo>
                  <a:pt x="3451546" y="2424652"/>
                </a:lnTo>
                <a:lnTo>
                  <a:pt x="3467281" y="2381966"/>
                </a:lnTo>
                <a:lnTo>
                  <a:pt x="3481893" y="2338970"/>
                </a:lnTo>
                <a:lnTo>
                  <a:pt x="3495381" y="2295688"/>
                </a:lnTo>
                <a:lnTo>
                  <a:pt x="3507745" y="2252143"/>
                </a:lnTo>
                <a:lnTo>
                  <a:pt x="3518985" y="2208358"/>
                </a:lnTo>
                <a:lnTo>
                  <a:pt x="3529100" y="2164355"/>
                </a:lnTo>
                <a:lnTo>
                  <a:pt x="3538092" y="2120157"/>
                </a:lnTo>
                <a:lnTo>
                  <a:pt x="3545960" y="2075788"/>
                </a:lnTo>
                <a:lnTo>
                  <a:pt x="3552704" y="2031269"/>
                </a:lnTo>
                <a:lnTo>
                  <a:pt x="3558324" y="1986625"/>
                </a:lnTo>
                <a:lnTo>
                  <a:pt x="3562820" y="1941878"/>
                </a:lnTo>
                <a:lnTo>
                  <a:pt x="3566192" y="1897051"/>
                </a:lnTo>
                <a:lnTo>
                  <a:pt x="3568440" y="1852166"/>
                </a:lnTo>
                <a:lnTo>
                  <a:pt x="3569564" y="1807247"/>
                </a:lnTo>
                <a:lnTo>
                  <a:pt x="3569564" y="1762317"/>
                </a:lnTo>
                <a:lnTo>
                  <a:pt x="3568440" y="1717398"/>
                </a:lnTo>
                <a:lnTo>
                  <a:pt x="3566192" y="1672513"/>
                </a:lnTo>
                <a:lnTo>
                  <a:pt x="3562820" y="1627686"/>
                </a:lnTo>
                <a:lnTo>
                  <a:pt x="3558324" y="1582939"/>
                </a:lnTo>
                <a:lnTo>
                  <a:pt x="3552704" y="1538295"/>
                </a:lnTo>
                <a:lnTo>
                  <a:pt x="3545960" y="1493777"/>
                </a:lnTo>
                <a:lnTo>
                  <a:pt x="3538092" y="1449407"/>
                </a:lnTo>
                <a:lnTo>
                  <a:pt x="3529100" y="1405210"/>
                </a:lnTo>
                <a:lnTo>
                  <a:pt x="3518985" y="1361207"/>
                </a:lnTo>
                <a:lnTo>
                  <a:pt x="3507745" y="1317421"/>
                </a:lnTo>
                <a:lnTo>
                  <a:pt x="3495381" y="1273876"/>
                </a:lnTo>
                <a:lnTo>
                  <a:pt x="3481893" y="1230594"/>
                </a:lnTo>
                <a:lnTo>
                  <a:pt x="3467281" y="1187599"/>
                </a:lnTo>
                <a:lnTo>
                  <a:pt x="3451546" y="1144912"/>
                </a:lnTo>
                <a:lnTo>
                  <a:pt x="3434686" y="1102558"/>
                </a:lnTo>
                <a:lnTo>
                  <a:pt x="3416702" y="1060558"/>
                </a:lnTo>
                <a:lnTo>
                  <a:pt x="3397595" y="1018936"/>
                </a:lnTo>
                <a:lnTo>
                  <a:pt x="3377363" y="977715"/>
                </a:lnTo>
                <a:lnTo>
                  <a:pt x="3356007" y="936918"/>
                </a:lnTo>
                <a:lnTo>
                  <a:pt x="3333528" y="896567"/>
                </a:lnTo>
                <a:lnTo>
                  <a:pt x="3309924" y="856685"/>
                </a:lnTo>
                <a:lnTo>
                  <a:pt x="3285196" y="817296"/>
                </a:lnTo>
                <a:lnTo>
                  <a:pt x="3259345" y="778422"/>
                </a:lnTo>
                <a:lnTo>
                  <a:pt x="3232369" y="740086"/>
                </a:lnTo>
                <a:lnTo>
                  <a:pt x="3204270" y="702311"/>
                </a:lnTo>
                <a:lnTo>
                  <a:pt x="3175046" y="665119"/>
                </a:lnTo>
                <a:lnTo>
                  <a:pt x="3144699" y="628535"/>
                </a:lnTo>
                <a:lnTo>
                  <a:pt x="3113227" y="592580"/>
                </a:lnTo>
                <a:lnTo>
                  <a:pt x="3080632" y="557278"/>
                </a:lnTo>
                <a:lnTo>
                  <a:pt x="3046912" y="522651"/>
                </a:lnTo>
                <a:lnTo>
                  <a:pt x="3012285" y="488932"/>
                </a:lnTo>
                <a:lnTo>
                  <a:pt x="2976983" y="456336"/>
                </a:lnTo>
                <a:lnTo>
                  <a:pt x="2941029" y="424865"/>
                </a:lnTo>
                <a:lnTo>
                  <a:pt x="2904444" y="394517"/>
                </a:lnTo>
                <a:lnTo>
                  <a:pt x="2867253" y="365294"/>
                </a:lnTo>
                <a:lnTo>
                  <a:pt x="2829478" y="337194"/>
                </a:lnTo>
                <a:lnTo>
                  <a:pt x="2791142" y="310218"/>
                </a:lnTo>
                <a:lnTo>
                  <a:pt x="2752268" y="284367"/>
                </a:lnTo>
                <a:lnTo>
                  <a:pt x="2712878" y="259639"/>
                </a:lnTo>
                <a:lnTo>
                  <a:pt x="2672997" y="236036"/>
                </a:lnTo>
                <a:lnTo>
                  <a:pt x="2632646" y="213556"/>
                </a:lnTo>
                <a:lnTo>
                  <a:pt x="2591848" y="192200"/>
                </a:lnTo>
                <a:lnTo>
                  <a:pt x="2550627" y="171969"/>
                </a:lnTo>
                <a:lnTo>
                  <a:pt x="2509006" y="152861"/>
                </a:lnTo>
                <a:lnTo>
                  <a:pt x="2467006" y="134877"/>
                </a:lnTo>
                <a:lnTo>
                  <a:pt x="2424652" y="118018"/>
                </a:lnTo>
                <a:lnTo>
                  <a:pt x="2381965" y="102282"/>
                </a:lnTo>
                <a:lnTo>
                  <a:pt x="2338970" y="87670"/>
                </a:lnTo>
                <a:lnTo>
                  <a:pt x="2295688" y="74182"/>
                </a:lnTo>
                <a:lnTo>
                  <a:pt x="2252143" y="61818"/>
                </a:lnTo>
                <a:lnTo>
                  <a:pt x="2208357" y="50579"/>
                </a:lnTo>
                <a:lnTo>
                  <a:pt x="2164354" y="40463"/>
                </a:lnTo>
                <a:lnTo>
                  <a:pt x="2120157" y="31471"/>
                </a:lnTo>
                <a:lnTo>
                  <a:pt x="2075787" y="23603"/>
                </a:lnTo>
                <a:lnTo>
                  <a:pt x="2031269" y="16859"/>
                </a:lnTo>
                <a:lnTo>
                  <a:pt x="1986625" y="11239"/>
                </a:lnTo>
                <a:lnTo>
                  <a:pt x="1941878" y="6743"/>
                </a:lnTo>
                <a:lnTo>
                  <a:pt x="1897050" y="3371"/>
                </a:lnTo>
                <a:lnTo>
                  <a:pt x="1852166" y="1123"/>
                </a:lnTo>
                <a:lnTo>
                  <a:pt x="1807247" y="0"/>
                </a:lnTo>
                <a:close/>
              </a:path>
            </a:pathLst>
          </a:custGeom>
          <a:solidFill>
            <a:srgbClr val="7F7F7F">
              <a:alpha val="396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0139" y="3963651"/>
            <a:ext cx="2666365" cy="2666365"/>
          </a:xfrm>
          <a:custGeom>
            <a:avLst/>
            <a:gdLst/>
            <a:ahLst/>
            <a:cxnLst/>
            <a:rect l="l" t="t" r="r" b="b"/>
            <a:pathLst>
              <a:path w="2666365" h="2666365">
                <a:moveTo>
                  <a:pt x="1332897" y="0"/>
                </a:moveTo>
                <a:lnTo>
                  <a:pt x="1288410" y="737"/>
                </a:lnTo>
                <a:lnTo>
                  <a:pt x="1243962" y="2951"/>
                </a:lnTo>
                <a:lnTo>
                  <a:pt x="1199595" y="6641"/>
                </a:lnTo>
                <a:lnTo>
                  <a:pt x="1155347" y="11807"/>
                </a:lnTo>
                <a:lnTo>
                  <a:pt x="1111259" y="18449"/>
                </a:lnTo>
                <a:lnTo>
                  <a:pt x="1067370" y="26567"/>
                </a:lnTo>
                <a:lnTo>
                  <a:pt x="1023720" y="36161"/>
                </a:lnTo>
                <a:lnTo>
                  <a:pt x="980350" y="47231"/>
                </a:lnTo>
                <a:lnTo>
                  <a:pt x="937298" y="59777"/>
                </a:lnTo>
                <a:lnTo>
                  <a:pt x="894605" y="73798"/>
                </a:lnTo>
                <a:lnTo>
                  <a:pt x="852311" y="89296"/>
                </a:lnTo>
                <a:lnTo>
                  <a:pt x="810456" y="106270"/>
                </a:lnTo>
                <a:lnTo>
                  <a:pt x="769079" y="124720"/>
                </a:lnTo>
                <a:lnTo>
                  <a:pt x="728220" y="144645"/>
                </a:lnTo>
                <a:lnTo>
                  <a:pt x="687919" y="166047"/>
                </a:lnTo>
                <a:lnTo>
                  <a:pt x="648217" y="188925"/>
                </a:lnTo>
                <a:lnTo>
                  <a:pt x="609153" y="213278"/>
                </a:lnTo>
                <a:lnTo>
                  <a:pt x="570766" y="239108"/>
                </a:lnTo>
                <a:lnTo>
                  <a:pt x="533097" y="266414"/>
                </a:lnTo>
                <a:lnTo>
                  <a:pt x="496186" y="295195"/>
                </a:lnTo>
                <a:lnTo>
                  <a:pt x="460072" y="325453"/>
                </a:lnTo>
                <a:lnTo>
                  <a:pt x="424795" y="357186"/>
                </a:lnTo>
                <a:lnTo>
                  <a:pt x="390396" y="390396"/>
                </a:lnTo>
                <a:lnTo>
                  <a:pt x="357186" y="424795"/>
                </a:lnTo>
                <a:lnTo>
                  <a:pt x="325453" y="460072"/>
                </a:lnTo>
                <a:lnTo>
                  <a:pt x="295195" y="496186"/>
                </a:lnTo>
                <a:lnTo>
                  <a:pt x="266414" y="533097"/>
                </a:lnTo>
                <a:lnTo>
                  <a:pt x="239108" y="570766"/>
                </a:lnTo>
                <a:lnTo>
                  <a:pt x="213278" y="609153"/>
                </a:lnTo>
                <a:lnTo>
                  <a:pt x="188925" y="648217"/>
                </a:lnTo>
                <a:lnTo>
                  <a:pt x="166047" y="687919"/>
                </a:lnTo>
                <a:lnTo>
                  <a:pt x="144645" y="728220"/>
                </a:lnTo>
                <a:lnTo>
                  <a:pt x="124720" y="769079"/>
                </a:lnTo>
                <a:lnTo>
                  <a:pt x="106270" y="810456"/>
                </a:lnTo>
                <a:lnTo>
                  <a:pt x="89296" y="852311"/>
                </a:lnTo>
                <a:lnTo>
                  <a:pt x="73798" y="894605"/>
                </a:lnTo>
                <a:lnTo>
                  <a:pt x="59777" y="937298"/>
                </a:lnTo>
                <a:lnTo>
                  <a:pt x="47231" y="980350"/>
                </a:lnTo>
                <a:lnTo>
                  <a:pt x="36161" y="1023720"/>
                </a:lnTo>
                <a:lnTo>
                  <a:pt x="26567" y="1067370"/>
                </a:lnTo>
                <a:lnTo>
                  <a:pt x="18449" y="1111259"/>
                </a:lnTo>
                <a:lnTo>
                  <a:pt x="11807" y="1155347"/>
                </a:lnTo>
                <a:lnTo>
                  <a:pt x="6641" y="1199595"/>
                </a:lnTo>
                <a:lnTo>
                  <a:pt x="2951" y="1243962"/>
                </a:lnTo>
                <a:lnTo>
                  <a:pt x="737" y="1288410"/>
                </a:lnTo>
                <a:lnTo>
                  <a:pt x="0" y="1332897"/>
                </a:lnTo>
                <a:lnTo>
                  <a:pt x="737" y="1377384"/>
                </a:lnTo>
                <a:lnTo>
                  <a:pt x="2951" y="1421831"/>
                </a:lnTo>
                <a:lnTo>
                  <a:pt x="6641" y="1466198"/>
                </a:lnTo>
                <a:lnTo>
                  <a:pt x="11807" y="1510446"/>
                </a:lnTo>
                <a:lnTo>
                  <a:pt x="18449" y="1554534"/>
                </a:lnTo>
                <a:lnTo>
                  <a:pt x="26567" y="1598423"/>
                </a:lnTo>
                <a:lnTo>
                  <a:pt x="36161" y="1642073"/>
                </a:lnTo>
                <a:lnTo>
                  <a:pt x="47231" y="1685444"/>
                </a:lnTo>
                <a:lnTo>
                  <a:pt x="59777" y="1728495"/>
                </a:lnTo>
                <a:lnTo>
                  <a:pt x="73798" y="1771188"/>
                </a:lnTo>
                <a:lnTo>
                  <a:pt x="89296" y="1813482"/>
                </a:lnTo>
                <a:lnTo>
                  <a:pt x="106270" y="1855338"/>
                </a:lnTo>
                <a:lnTo>
                  <a:pt x="124720" y="1896715"/>
                </a:lnTo>
                <a:lnTo>
                  <a:pt x="144645" y="1937573"/>
                </a:lnTo>
                <a:lnTo>
                  <a:pt x="166047" y="1977874"/>
                </a:lnTo>
                <a:lnTo>
                  <a:pt x="188925" y="2017576"/>
                </a:lnTo>
                <a:lnTo>
                  <a:pt x="213278" y="2056640"/>
                </a:lnTo>
                <a:lnTo>
                  <a:pt x="239108" y="2095027"/>
                </a:lnTo>
                <a:lnTo>
                  <a:pt x="266414" y="2132696"/>
                </a:lnTo>
                <a:lnTo>
                  <a:pt x="295195" y="2169607"/>
                </a:lnTo>
                <a:lnTo>
                  <a:pt x="325453" y="2205721"/>
                </a:lnTo>
                <a:lnTo>
                  <a:pt x="357186" y="2240998"/>
                </a:lnTo>
                <a:lnTo>
                  <a:pt x="390396" y="2275397"/>
                </a:lnTo>
                <a:lnTo>
                  <a:pt x="424795" y="2308607"/>
                </a:lnTo>
                <a:lnTo>
                  <a:pt x="460072" y="2340340"/>
                </a:lnTo>
                <a:lnTo>
                  <a:pt x="496186" y="2370598"/>
                </a:lnTo>
                <a:lnTo>
                  <a:pt x="533097" y="2399379"/>
                </a:lnTo>
                <a:lnTo>
                  <a:pt x="570766" y="2426685"/>
                </a:lnTo>
                <a:lnTo>
                  <a:pt x="609153" y="2452515"/>
                </a:lnTo>
                <a:lnTo>
                  <a:pt x="648217" y="2476868"/>
                </a:lnTo>
                <a:lnTo>
                  <a:pt x="687919" y="2499746"/>
                </a:lnTo>
                <a:lnTo>
                  <a:pt x="728220" y="2521148"/>
                </a:lnTo>
                <a:lnTo>
                  <a:pt x="769079" y="2541073"/>
                </a:lnTo>
                <a:lnTo>
                  <a:pt x="810456" y="2559523"/>
                </a:lnTo>
                <a:lnTo>
                  <a:pt x="852311" y="2576497"/>
                </a:lnTo>
                <a:lnTo>
                  <a:pt x="894605" y="2591995"/>
                </a:lnTo>
                <a:lnTo>
                  <a:pt x="937298" y="2606016"/>
                </a:lnTo>
                <a:lnTo>
                  <a:pt x="980350" y="2618562"/>
                </a:lnTo>
                <a:lnTo>
                  <a:pt x="1023720" y="2629632"/>
                </a:lnTo>
                <a:lnTo>
                  <a:pt x="1067370" y="2639226"/>
                </a:lnTo>
                <a:lnTo>
                  <a:pt x="1111259" y="2647344"/>
                </a:lnTo>
                <a:lnTo>
                  <a:pt x="1155347" y="2653986"/>
                </a:lnTo>
                <a:lnTo>
                  <a:pt x="1199595" y="2659152"/>
                </a:lnTo>
                <a:lnTo>
                  <a:pt x="1243962" y="2662842"/>
                </a:lnTo>
                <a:lnTo>
                  <a:pt x="1288410" y="2665056"/>
                </a:lnTo>
                <a:lnTo>
                  <a:pt x="1332897" y="2665794"/>
                </a:lnTo>
                <a:lnTo>
                  <a:pt x="1377384" y="2665056"/>
                </a:lnTo>
                <a:lnTo>
                  <a:pt x="1421831" y="2662842"/>
                </a:lnTo>
                <a:lnTo>
                  <a:pt x="1466198" y="2659152"/>
                </a:lnTo>
                <a:lnTo>
                  <a:pt x="1510446" y="2653986"/>
                </a:lnTo>
                <a:lnTo>
                  <a:pt x="1554534" y="2647344"/>
                </a:lnTo>
                <a:lnTo>
                  <a:pt x="1598423" y="2639226"/>
                </a:lnTo>
                <a:lnTo>
                  <a:pt x="1642073" y="2629632"/>
                </a:lnTo>
                <a:lnTo>
                  <a:pt x="1685444" y="2618562"/>
                </a:lnTo>
                <a:lnTo>
                  <a:pt x="1728495" y="2606016"/>
                </a:lnTo>
                <a:lnTo>
                  <a:pt x="1771188" y="2591995"/>
                </a:lnTo>
                <a:lnTo>
                  <a:pt x="1813482" y="2576497"/>
                </a:lnTo>
                <a:lnTo>
                  <a:pt x="1855338" y="2559523"/>
                </a:lnTo>
                <a:lnTo>
                  <a:pt x="1896715" y="2541073"/>
                </a:lnTo>
                <a:lnTo>
                  <a:pt x="1937573" y="2521148"/>
                </a:lnTo>
                <a:lnTo>
                  <a:pt x="1977874" y="2499746"/>
                </a:lnTo>
                <a:lnTo>
                  <a:pt x="2017576" y="2476868"/>
                </a:lnTo>
                <a:lnTo>
                  <a:pt x="2056640" y="2452515"/>
                </a:lnTo>
                <a:lnTo>
                  <a:pt x="2095027" y="2426685"/>
                </a:lnTo>
                <a:lnTo>
                  <a:pt x="2132696" y="2399379"/>
                </a:lnTo>
                <a:lnTo>
                  <a:pt x="2169607" y="2370598"/>
                </a:lnTo>
                <a:lnTo>
                  <a:pt x="2205721" y="2340340"/>
                </a:lnTo>
                <a:lnTo>
                  <a:pt x="2240998" y="2308607"/>
                </a:lnTo>
                <a:lnTo>
                  <a:pt x="2275397" y="2275397"/>
                </a:lnTo>
                <a:lnTo>
                  <a:pt x="2308607" y="2240998"/>
                </a:lnTo>
                <a:lnTo>
                  <a:pt x="2340340" y="2205721"/>
                </a:lnTo>
                <a:lnTo>
                  <a:pt x="2370598" y="2169607"/>
                </a:lnTo>
                <a:lnTo>
                  <a:pt x="2399379" y="2132696"/>
                </a:lnTo>
                <a:lnTo>
                  <a:pt x="2426685" y="2095027"/>
                </a:lnTo>
                <a:lnTo>
                  <a:pt x="2452515" y="2056640"/>
                </a:lnTo>
                <a:lnTo>
                  <a:pt x="2476868" y="2017576"/>
                </a:lnTo>
                <a:lnTo>
                  <a:pt x="2499746" y="1977874"/>
                </a:lnTo>
                <a:lnTo>
                  <a:pt x="2521148" y="1937573"/>
                </a:lnTo>
                <a:lnTo>
                  <a:pt x="2541073" y="1896715"/>
                </a:lnTo>
                <a:lnTo>
                  <a:pt x="2559523" y="1855338"/>
                </a:lnTo>
                <a:lnTo>
                  <a:pt x="2576497" y="1813482"/>
                </a:lnTo>
                <a:lnTo>
                  <a:pt x="2591995" y="1771188"/>
                </a:lnTo>
                <a:lnTo>
                  <a:pt x="2606016" y="1728495"/>
                </a:lnTo>
                <a:lnTo>
                  <a:pt x="2618562" y="1685444"/>
                </a:lnTo>
                <a:lnTo>
                  <a:pt x="2629632" y="1642073"/>
                </a:lnTo>
                <a:lnTo>
                  <a:pt x="2639226" y="1598423"/>
                </a:lnTo>
                <a:lnTo>
                  <a:pt x="2647344" y="1554534"/>
                </a:lnTo>
                <a:lnTo>
                  <a:pt x="2653986" y="1510446"/>
                </a:lnTo>
                <a:lnTo>
                  <a:pt x="2659152" y="1466198"/>
                </a:lnTo>
                <a:lnTo>
                  <a:pt x="2662842" y="1421831"/>
                </a:lnTo>
                <a:lnTo>
                  <a:pt x="2665056" y="1377384"/>
                </a:lnTo>
                <a:lnTo>
                  <a:pt x="2665794" y="1332897"/>
                </a:lnTo>
                <a:lnTo>
                  <a:pt x="2665056" y="1288410"/>
                </a:lnTo>
                <a:lnTo>
                  <a:pt x="2662842" y="1243962"/>
                </a:lnTo>
                <a:lnTo>
                  <a:pt x="2659152" y="1199595"/>
                </a:lnTo>
                <a:lnTo>
                  <a:pt x="2653986" y="1155347"/>
                </a:lnTo>
                <a:lnTo>
                  <a:pt x="2647344" y="1111259"/>
                </a:lnTo>
                <a:lnTo>
                  <a:pt x="2639226" y="1067370"/>
                </a:lnTo>
                <a:lnTo>
                  <a:pt x="2629632" y="1023720"/>
                </a:lnTo>
                <a:lnTo>
                  <a:pt x="2618562" y="980350"/>
                </a:lnTo>
                <a:lnTo>
                  <a:pt x="2606016" y="937298"/>
                </a:lnTo>
                <a:lnTo>
                  <a:pt x="2591995" y="894605"/>
                </a:lnTo>
                <a:lnTo>
                  <a:pt x="2576497" y="852311"/>
                </a:lnTo>
                <a:lnTo>
                  <a:pt x="2559523" y="810456"/>
                </a:lnTo>
                <a:lnTo>
                  <a:pt x="2541073" y="769079"/>
                </a:lnTo>
                <a:lnTo>
                  <a:pt x="2521148" y="728220"/>
                </a:lnTo>
                <a:lnTo>
                  <a:pt x="2499746" y="687919"/>
                </a:lnTo>
                <a:lnTo>
                  <a:pt x="2476868" y="648217"/>
                </a:lnTo>
                <a:lnTo>
                  <a:pt x="2452515" y="609153"/>
                </a:lnTo>
                <a:lnTo>
                  <a:pt x="2426685" y="570766"/>
                </a:lnTo>
                <a:lnTo>
                  <a:pt x="2399379" y="533097"/>
                </a:lnTo>
                <a:lnTo>
                  <a:pt x="2370598" y="496186"/>
                </a:lnTo>
                <a:lnTo>
                  <a:pt x="2340340" y="460072"/>
                </a:lnTo>
                <a:lnTo>
                  <a:pt x="2308607" y="424795"/>
                </a:lnTo>
                <a:lnTo>
                  <a:pt x="2275397" y="390396"/>
                </a:lnTo>
                <a:lnTo>
                  <a:pt x="2240998" y="357186"/>
                </a:lnTo>
                <a:lnTo>
                  <a:pt x="2205721" y="325453"/>
                </a:lnTo>
                <a:lnTo>
                  <a:pt x="2169607" y="295195"/>
                </a:lnTo>
                <a:lnTo>
                  <a:pt x="2132696" y="266414"/>
                </a:lnTo>
                <a:lnTo>
                  <a:pt x="2095027" y="239108"/>
                </a:lnTo>
                <a:lnTo>
                  <a:pt x="2056640" y="213278"/>
                </a:lnTo>
                <a:lnTo>
                  <a:pt x="2017576" y="188925"/>
                </a:lnTo>
                <a:lnTo>
                  <a:pt x="1977874" y="166047"/>
                </a:lnTo>
                <a:lnTo>
                  <a:pt x="1937573" y="144645"/>
                </a:lnTo>
                <a:lnTo>
                  <a:pt x="1896715" y="124720"/>
                </a:lnTo>
                <a:lnTo>
                  <a:pt x="1855338" y="106270"/>
                </a:lnTo>
                <a:lnTo>
                  <a:pt x="1813482" y="89296"/>
                </a:lnTo>
                <a:lnTo>
                  <a:pt x="1771188" y="73798"/>
                </a:lnTo>
                <a:lnTo>
                  <a:pt x="1728495" y="59777"/>
                </a:lnTo>
                <a:lnTo>
                  <a:pt x="1685444" y="47231"/>
                </a:lnTo>
                <a:lnTo>
                  <a:pt x="1642073" y="36161"/>
                </a:lnTo>
                <a:lnTo>
                  <a:pt x="1598423" y="26567"/>
                </a:lnTo>
                <a:lnTo>
                  <a:pt x="1554534" y="18449"/>
                </a:lnTo>
                <a:lnTo>
                  <a:pt x="1510446" y="11807"/>
                </a:lnTo>
                <a:lnTo>
                  <a:pt x="1466198" y="6641"/>
                </a:lnTo>
                <a:lnTo>
                  <a:pt x="1421831" y="2951"/>
                </a:lnTo>
                <a:lnTo>
                  <a:pt x="1377384" y="737"/>
                </a:lnTo>
                <a:lnTo>
                  <a:pt x="1332897" y="0"/>
                </a:lnTo>
                <a:close/>
              </a:path>
            </a:pathLst>
          </a:custGeom>
          <a:solidFill>
            <a:srgbClr val="7F7F7F">
              <a:alpha val="574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508" y="4461951"/>
            <a:ext cx="2026243" cy="1803125"/>
          </a:xfrm>
          <a:custGeom>
            <a:avLst/>
            <a:gdLst/>
            <a:ahLst/>
            <a:cxnLst/>
            <a:rect l="l" t="t" r="r" b="b"/>
            <a:pathLst>
              <a:path w="1807845" h="1807845">
                <a:moveTo>
                  <a:pt x="926163" y="0"/>
                </a:moveTo>
                <a:lnTo>
                  <a:pt x="881386" y="0"/>
                </a:lnTo>
                <a:lnTo>
                  <a:pt x="836653" y="2204"/>
                </a:lnTo>
                <a:lnTo>
                  <a:pt x="792053" y="6612"/>
                </a:lnTo>
                <a:lnTo>
                  <a:pt x="747674" y="13225"/>
                </a:lnTo>
                <a:lnTo>
                  <a:pt x="703603" y="22042"/>
                </a:lnTo>
                <a:lnTo>
                  <a:pt x="659931" y="33064"/>
                </a:lnTo>
                <a:lnTo>
                  <a:pt x="616744" y="46290"/>
                </a:lnTo>
                <a:lnTo>
                  <a:pt x="574132" y="61720"/>
                </a:lnTo>
                <a:lnTo>
                  <a:pt x="532183" y="79354"/>
                </a:lnTo>
                <a:lnTo>
                  <a:pt x="490984" y="99193"/>
                </a:lnTo>
                <a:lnTo>
                  <a:pt x="450625" y="121235"/>
                </a:lnTo>
                <a:lnTo>
                  <a:pt x="411194" y="145483"/>
                </a:lnTo>
                <a:lnTo>
                  <a:pt x="372779" y="171934"/>
                </a:lnTo>
                <a:lnTo>
                  <a:pt x="335468" y="200590"/>
                </a:lnTo>
                <a:lnTo>
                  <a:pt x="299351" y="231450"/>
                </a:lnTo>
                <a:lnTo>
                  <a:pt x="264514" y="264514"/>
                </a:lnTo>
                <a:lnTo>
                  <a:pt x="231450" y="299351"/>
                </a:lnTo>
                <a:lnTo>
                  <a:pt x="200590" y="335469"/>
                </a:lnTo>
                <a:lnTo>
                  <a:pt x="171934" y="372779"/>
                </a:lnTo>
                <a:lnTo>
                  <a:pt x="145483" y="411195"/>
                </a:lnTo>
                <a:lnTo>
                  <a:pt x="121235" y="450626"/>
                </a:lnTo>
                <a:lnTo>
                  <a:pt x="99193" y="490985"/>
                </a:lnTo>
                <a:lnTo>
                  <a:pt x="79354" y="532184"/>
                </a:lnTo>
                <a:lnTo>
                  <a:pt x="61720" y="574133"/>
                </a:lnTo>
                <a:lnTo>
                  <a:pt x="46290" y="616745"/>
                </a:lnTo>
                <a:lnTo>
                  <a:pt x="33064" y="659932"/>
                </a:lnTo>
                <a:lnTo>
                  <a:pt x="22042" y="703604"/>
                </a:lnTo>
                <a:lnTo>
                  <a:pt x="13225" y="747675"/>
                </a:lnTo>
                <a:lnTo>
                  <a:pt x="6612" y="792054"/>
                </a:lnTo>
                <a:lnTo>
                  <a:pt x="2204" y="836654"/>
                </a:lnTo>
                <a:lnTo>
                  <a:pt x="0" y="881387"/>
                </a:lnTo>
                <a:lnTo>
                  <a:pt x="0" y="926164"/>
                </a:lnTo>
                <a:lnTo>
                  <a:pt x="2204" y="970897"/>
                </a:lnTo>
                <a:lnTo>
                  <a:pt x="6612" y="1015497"/>
                </a:lnTo>
                <a:lnTo>
                  <a:pt x="13225" y="1059876"/>
                </a:lnTo>
                <a:lnTo>
                  <a:pt x="22042" y="1103947"/>
                </a:lnTo>
                <a:lnTo>
                  <a:pt x="33064" y="1147619"/>
                </a:lnTo>
                <a:lnTo>
                  <a:pt x="46290" y="1190806"/>
                </a:lnTo>
                <a:lnTo>
                  <a:pt x="61720" y="1233418"/>
                </a:lnTo>
                <a:lnTo>
                  <a:pt x="79354" y="1275367"/>
                </a:lnTo>
                <a:lnTo>
                  <a:pt x="99193" y="1316566"/>
                </a:lnTo>
                <a:lnTo>
                  <a:pt x="121235" y="1356925"/>
                </a:lnTo>
                <a:lnTo>
                  <a:pt x="145483" y="1396356"/>
                </a:lnTo>
                <a:lnTo>
                  <a:pt x="171934" y="1434771"/>
                </a:lnTo>
                <a:lnTo>
                  <a:pt x="200590" y="1472082"/>
                </a:lnTo>
                <a:lnTo>
                  <a:pt x="231450" y="1508199"/>
                </a:lnTo>
                <a:lnTo>
                  <a:pt x="264514" y="1543036"/>
                </a:lnTo>
                <a:lnTo>
                  <a:pt x="299351" y="1576100"/>
                </a:lnTo>
                <a:lnTo>
                  <a:pt x="335468" y="1606960"/>
                </a:lnTo>
                <a:lnTo>
                  <a:pt x="372779" y="1635616"/>
                </a:lnTo>
                <a:lnTo>
                  <a:pt x="411194" y="1662068"/>
                </a:lnTo>
                <a:lnTo>
                  <a:pt x="450625" y="1686315"/>
                </a:lnTo>
                <a:lnTo>
                  <a:pt x="490984" y="1708358"/>
                </a:lnTo>
                <a:lnTo>
                  <a:pt x="532183" y="1728196"/>
                </a:lnTo>
                <a:lnTo>
                  <a:pt x="574132" y="1745831"/>
                </a:lnTo>
                <a:lnTo>
                  <a:pt x="616744" y="1761261"/>
                </a:lnTo>
                <a:lnTo>
                  <a:pt x="659931" y="1774486"/>
                </a:lnTo>
                <a:lnTo>
                  <a:pt x="703603" y="1785508"/>
                </a:lnTo>
                <a:lnTo>
                  <a:pt x="747674" y="1794325"/>
                </a:lnTo>
                <a:lnTo>
                  <a:pt x="792053" y="1800938"/>
                </a:lnTo>
                <a:lnTo>
                  <a:pt x="836653" y="1805346"/>
                </a:lnTo>
                <a:lnTo>
                  <a:pt x="881386" y="1807551"/>
                </a:lnTo>
                <a:lnTo>
                  <a:pt x="926163" y="1807551"/>
                </a:lnTo>
                <a:lnTo>
                  <a:pt x="970896" y="1805346"/>
                </a:lnTo>
                <a:lnTo>
                  <a:pt x="1015496" y="1800938"/>
                </a:lnTo>
                <a:lnTo>
                  <a:pt x="1059875" y="1794325"/>
                </a:lnTo>
                <a:lnTo>
                  <a:pt x="1103945" y="1785508"/>
                </a:lnTo>
                <a:lnTo>
                  <a:pt x="1147618" y="1774486"/>
                </a:lnTo>
                <a:lnTo>
                  <a:pt x="1190804" y="1761261"/>
                </a:lnTo>
                <a:lnTo>
                  <a:pt x="1233417" y="1745831"/>
                </a:lnTo>
                <a:lnTo>
                  <a:pt x="1275366" y="1728196"/>
                </a:lnTo>
                <a:lnTo>
                  <a:pt x="1316564" y="1708358"/>
                </a:lnTo>
                <a:lnTo>
                  <a:pt x="1356923" y="1686315"/>
                </a:lnTo>
                <a:lnTo>
                  <a:pt x="1396355" y="1662068"/>
                </a:lnTo>
                <a:lnTo>
                  <a:pt x="1434770" y="1635616"/>
                </a:lnTo>
                <a:lnTo>
                  <a:pt x="1472080" y="1606960"/>
                </a:lnTo>
                <a:lnTo>
                  <a:pt x="1508198" y="1576100"/>
                </a:lnTo>
                <a:lnTo>
                  <a:pt x="1543035" y="1543036"/>
                </a:lnTo>
                <a:lnTo>
                  <a:pt x="1576099" y="1508199"/>
                </a:lnTo>
                <a:lnTo>
                  <a:pt x="1606959" y="1472082"/>
                </a:lnTo>
                <a:lnTo>
                  <a:pt x="1635615" y="1434771"/>
                </a:lnTo>
                <a:lnTo>
                  <a:pt x="1662067" y="1396356"/>
                </a:lnTo>
                <a:lnTo>
                  <a:pt x="1686314" y="1356925"/>
                </a:lnTo>
                <a:lnTo>
                  <a:pt x="1708357" y="1316566"/>
                </a:lnTo>
                <a:lnTo>
                  <a:pt x="1728196" y="1275367"/>
                </a:lnTo>
                <a:lnTo>
                  <a:pt x="1745830" y="1233418"/>
                </a:lnTo>
                <a:lnTo>
                  <a:pt x="1761260" y="1190806"/>
                </a:lnTo>
                <a:lnTo>
                  <a:pt x="1774486" y="1147619"/>
                </a:lnTo>
                <a:lnTo>
                  <a:pt x="1785507" y="1103947"/>
                </a:lnTo>
                <a:lnTo>
                  <a:pt x="1794325" y="1059876"/>
                </a:lnTo>
                <a:lnTo>
                  <a:pt x="1800937" y="1015497"/>
                </a:lnTo>
                <a:lnTo>
                  <a:pt x="1805346" y="970897"/>
                </a:lnTo>
                <a:lnTo>
                  <a:pt x="1807550" y="926164"/>
                </a:lnTo>
                <a:lnTo>
                  <a:pt x="1807550" y="881387"/>
                </a:lnTo>
                <a:lnTo>
                  <a:pt x="1805346" y="836654"/>
                </a:lnTo>
                <a:lnTo>
                  <a:pt x="1800937" y="792054"/>
                </a:lnTo>
                <a:lnTo>
                  <a:pt x="1794325" y="747675"/>
                </a:lnTo>
                <a:lnTo>
                  <a:pt x="1785507" y="703604"/>
                </a:lnTo>
                <a:lnTo>
                  <a:pt x="1774486" y="659932"/>
                </a:lnTo>
                <a:lnTo>
                  <a:pt x="1761260" y="616745"/>
                </a:lnTo>
                <a:lnTo>
                  <a:pt x="1745830" y="574133"/>
                </a:lnTo>
                <a:lnTo>
                  <a:pt x="1728196" y="532184"/>
                </a:lnTo>
                <a:lnTo>
                  <a:pt x="1708357" y="490985"/>
                </a:lnTo>
                <a:lnTo>
                  <a:pt x="1686314" y="450626"/>
                </a:lnTo>
                <a:lnTo>
                  <a:pt x="1662067" y="411195"/>
                </a:lnTo>
                <a:lnTo>
                  <a:pt x="1635615" y="372779"/>
                </a:lnTo>
                <a:lnTo>
                  <a:pt x="1606959" y="335469"/>
                </a:lnTo>
                <a:lnTo>
                  <a:pt x="1576099" y="299351"/>
                </a:lnTo>
                <a:lnTo>
                  <a:pt x="1543035" y="264514"/>
                </a:lnTo>
                <a:lnTo>
                  <a:pt x="1508198" y="231450"/>
                </a:lnTo>
                <a:lnTo>
                  <a:pt x="1472080" y="200590"/>
                </a:lnTo>
                <a:lnTo>
                  <a:pt x="1434770" y="171934"/>
                </a:lnTo>
                <a:lnTo>
                  <a:pt x="1396355" y="145483"/>
                </a:lnTo>
                <a:lnTo>
                  <a:pt x="1356923" y="121235"/>
                </a:lnTo>
                <a:lnTo>
                  <a:pt x="1316564" y="99193"/>
                </a:lnTo>
                <a:lnTo>
                  <a:pt x="1275366" y="79354"/>
                </a:lnTo>
                <a:lnTo>
                  <a:pt x="1233417" y="61720"/>
                </a:lnTo>
                <a:lnTo>
                  <a:pt x="1190804" y="46290"/>
                </a:lnTo>
                <a:lnTo>
                  <a:pt x="1147618" y="33064"/>
                </a:lnTo>
                <a:lnTo>
                  <a:pt x="1103945" y="22042"/>
                </a:lnTo>
                <a:lnTo>
                  <a:pt x="1059875" y="13225"/>
                </a:lnTo>
                <a:lnTo>
                  <a:pt x="1015496" y="6612"/>
                </a:lnTo>
                <a:lnTo>
                  <a:pt x="970896" y="2204"/>
                </a:lnTo>
                <a:lnTo>
                  <a:pt x="926163" y="0"/>
                </a:lnTo>
                <a:close/>
              </a:path>
            </a:pathLst>
          </a:custGeom>
          <a:solidFill>
            <a:srgbClr val="7F7F7F">
              <a:alpha val="803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19711659">
            <a:off x="6472822" y="3099073"/>
            <a:ext cx="1176917" cy="193154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7031" y="35600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8600" y="5029200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6999" y="0"/>
                </a:moveTo>
                <a:lnTo>
                  <a:pt x="1389166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331" y="43855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 rot="1799896">
            <a:off x="7183273" y="6834697"/>
            <a:ext cx="725591" cy="554688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4646" y="5358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5" y="30020"/>
                </a:lnTo>
                <a:lnTo>
                  <a:pt x="29970" y="19419"/>
                </a:lnTo>
                <a:lnTo>
                  <a:pt x="30021" y="10775"/>
                </a:lnTo>
                <a:lnTo>
                  <a:pt x="19420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4598" y="71414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0965" y="5583857"/>
            <a:ext cx="592568" cy="45719"/>
          </a:xfrm>
          <a:custGeom>
            <a:avLst/>
            <a:gdLst/>
            <a:ahLst/>
            <a:cxnLst/>
            <a:rect l="l" t="t" r="r" b="b"/>
            <a:pathLst>
              <a:path w="1384935">
                <a:moveTo>
                  <a:pt x="332" y="0"/>
                </a:moveTo>
                <a:lnTo>
                  <a:pt x="0" y="0"/>
                </a:lnTo>
                <a:lnTo>
                  <a:pt x="1384632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6098" y="63540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rot="1032022" flipV="1">
            <a:off x="3482991" y="3264412"/>
            <a:ext cx="1670050" cy="1084919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-3175" y="4888"/>
                </a:moveTo>
                <a:lnTo>
                  <a:pt x="1672803" y="4888"/>
                </a:lnTo>
              </a:path>
            </a:pathLst>
          </a:custGeom>
          <a:ln w="161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5604" y="534996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4" y="30021"/>
                </a:lnTo>
                <a:lnTo>
                  <a:pt x="29969" y="19420"/>
                </a:lnTo>
                <a:lnTo>
                  <a:pt x="30020" y="10775"/>
                </a:lnTo>
                <a:lnTo>
                  <a:pt x="19419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0420" y="3316014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899"/>
                </a:lnTo>
                <a:lnTo>
                  <a:pt x="76875" y="452705"/>
                </a:lnTo>
                <a:lnTo>
                  <a:pt x="113681" y="483455"/>
                </a:lnTo>
                <a:lnTo>
                  <a:pt x="154201" y="506518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8"/>
                </a:lnTo>
                <a:lnTo>
                  <a:pt x="415899" y="483455"/>
                </a:lnTo>
                <a:lnTo>
                  <a:pt x="452705" y="452705"/>
                </a:lnTo>
                <a:lnTo>
                  <a:pt x="483455" y="415899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1"/>
                </a:lnTo>
                <a:lnTo>
                  <a:pt x="483455" y="113681"/>
                </a:lnTo>
                <a:lnTo>
                  <a:pt x="452705" y="76875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2010" y="472821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79"/>
                </a:lnTo>
                <a:lnTo>
                  <a:pt x="521894" y="332205"/>
                </a:lnTo>
                <a:lnTo>
                  <a:pt x="529582" y="287439"/>
                </a:lnTo>
                <a:lnTo>
                  <a:pt x="529582" y="242142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1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53533" y="531856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90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899" y="483456"/>
                </a:lnTo>
                <a:lnTo>
                  <a:pt x="452705" y="452706"/>
                </a:lnTo>
                <a:lnTo>
                  <a:pt x="483455" y="415900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2"/>
                </a:lnTo>
                <a:lnTo>
                  <a:pt x="483455" y="113681"/>
                </a:lnTo>
                <a:lnTo>
                  <a:pt x="452705" y="76876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21600" y="1741187"/>
            <a:ext cx="4818406" cy="139140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3200" spc="-10" dirty="0">
                <a:solidFill>
                  <a:srgbClr val="FFFFFF"/>
                </a:solidFill>
                <a:latin typeface="Lato"/>
                <a:cs typeface="Lato"/>
              </a:rPr>
              <a:t>Strengthen </a:t>
            </a:r>
            <a:r>
              <a:rPr sz="3200" spc="-5" dirty="0">
                <a:solidFill>
                  <a:srgbClr val="FF0000"/>
                </a:solidFill>
                <a:latin typeface="Lato"/>
                <a:cs typeface="Lato-Heavy"/>
              </a:rPr>
              <a:t>science, </a:t>
            </a:r>
            <a:r>
              <a:rPr sz="3200" spc="-10" dirty="0">
                <a:solidFill>
                  <a:srgbClr val="FF0000"/>
                </a:solidFill>
                <a:latin typeface="Lato"/>
                <a:cs typeface="Lato-Heavy"/>
              </a:rPr>
              <a:t>policy, </a:t>
            </a:r>
            <a:r>
              <a:rPr sz="3200" spc="-5" dirty="0">
                <a:solidFill>
                  <a:srgbClr val="FF0000"/>
                </a:solidFill>
                <a:latin typeface="Lato"/>
                <a:cs typeface="Lato-Heavy"/>
              </a:rPr>
              <a:t>business</a:t>
            </a:r>
            <a:r>
              <a:rPr sz="3200" spc="-5" dirty="0">
                <a:solidFill>
                  <a:srgbClr val="FFFFFF"/>
                </a:solidFill>
                <a:latin typeface="Lato"/>
                <a:cs typeface="Lato-Heavy"/>
              </a:rPr>
              <a:t>  interface </a:t>
            </a:r>
            <a:endParaRPr sz="3200" dirty="0">
              <a:latin typeface="Lato"/>
              <a:cs typeface="Lato"/>
            </a:endParaRPr>
          </a:p>
          <a:p>
            <a:pPr>
              <a:lnSpc>
                <a:spcPct val="100000"/>
              </a:lnSpc>
            </a:pPr>
            <a:endParaRPr sz="2400" dirty="0">
              <a:latin typeface="Lato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77178" y="7612438"/>
            <a:ext cx="3735895" cy="10220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lang="en-US" sz="3200" spc="-5" dirty="0">
                <a:solidFill>
                  <a:schemeClr val="bg1"/>
                </a:solidFill>
                <a:latin typeface="Lato"/>
                <a:cs typeface="Lato"/>
              </a:rPr>
              <a:t>Catalyze Growth of </a:t>
            </a:r>
            <a:r>
              <a:rPr lang="en-US" sz="3200" spc="-5" dirty="0">
                <a:solidFill>
                  <a:srgbClr val="FF0000"/>
                </a:solidFill>
                <a:latin typeface="Lato"/>
                <a:cs typeface="Lato"/>
              </a:rPr>
              <a:t>Green Tech markets</a:t>
            </a:r>
            <a:endParaRPr sz="3200" dirty="0">
              <a:solidFill>
                <a:srgbClr val="FF0000"/>
              </a:solidFill>
              <a:latin typeface="Lato"/>
              <a:cs typeface="La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7003" y="3089765"/>
            <a:ext cx="2804417" cy="1542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45085" algn="r">
              <a:lnSpc>
                <a:spcPct val="102600"/>
              </a:lnSpc>
              <a:spcBef>
                <a:spcPts val="60"/>
              </a:spcBef>
            </a:pPr>
            <a:r>
              <a:rPr lang="en-US" sz="3200" spc="-10" dirty="0">
                <a:solidFill>
                  <a:srgbClr val="FFFFFF"/>
                </a:solidFill>
                <a:latin typeface="Lato"/>
                <a:cs typeface="Lato"/>
              </a:rPr>
              <a:t>Empower </a:t>
            </a:r>
            <a:r>
              <a:rPr sz="320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Lato"/>
                <a:cs typeface="Lato-Heavy"/>
              </a:rPr>
              <a:t>Sustainable</a:t>
            </a:r>
          </a:p>
          <a:p>
            <a:pPr marL="12700" marR="5080" indent="45085" algn="r">
              <a:lnSpc>
                <a:spcPct val="102600"/>
              </a:lnSpc>
              <a:spcBef>
                <a:spcPts val="60"/>
              </a:spcBef>
            </a:pPr>
            <a:r>
              <a:rPr lang="en-US" sz="3200" spc="-15" dirty="0">
                <a:solidFill>
                  <a:srgbClr val="FFFFFF"/>
                </a:solidFill>
                <a:latin typeface="Lato"/>
                <a:cs typeface="Lato"/>
              </a:rPr>
              <a:t>4IR</a:t>
            </a:r>
            <a:endParaRPr sz="3200" dirty="0">
              <a:latin typeface="Lato"/>
              <a:cs typeface="La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3052" y="5352986"/>
            <a:ext cx="367678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-Heavy"/>
              </a:rPr>
              <a:t>Strengthen</a:t>
            </a:r>
            <a:r>
              <a:rPr sz="3200" spc="-5" dirty="0">
                <a:solidFill>
                  <a:srgbClr val="FFFFFF"/>
                </a:solidFill>
                <a:latin typeface="Lato"/>
                <a:cs typeface="Lato-Heavy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Lato"/>
                <a:cs typeface="Lato-Heavy"/>
              </a:rPr>
              <a:t>citizen</a:t>
            </a:r>
            <a:r>
              <a:rPr sz="3200" spc="-50" dirty="0">
                <a:solidFill>
                  <a:srgbClr val="FF0000"/>
                </a:solidFill>
                <a:latin typeface="Lato"/>
                <a:cs typeface="Lato-Heavy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Lato"/>
                <a:cs typeface="Lato-Heavy"/>
              </a:rPr>
              <a:t>science</a:t>
            </a:r>
            <a:endParaRPr sz="3200" dirty="0">
              <a:solidFill>
                <a:srgbClr val="FF0000"/>
              </a:solidFill>
              <a:latin typeface="Lato"/>
              <a:cs typeface="Lato-Heav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5164" y="5189982"/>
            <a:ext cx="13066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Lato-Heavy"/>
              <a:cs typeface="Lato-Heavy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49850" y="3869614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2" y="23062"/>
                </a:lnTo>
                <a:lnTo>
                  <a:pt x="113681" y="46125"/>
                </a:lnTo>
                <a:lnTo>
                  <a:pt x="76876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6" y="452706"/>
                </a:lnTo>
                <a:lnTo>
                  <a:pt x="113681" y="483456"/>
                </a:lnTo>
                <a:lnTo>
                  <a:pt x="154202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9" y="154201"/>
                </a:lnTo>
                <a:lnTo>
                  <a:pt x="483456" y="113681"/>
                </a:lnTo>
                <a:lnTo>
                  <a:pt x="452706" y="76875"/>
                </a:lnTo>
                <a:lnTo>
                  <a:pt x="415900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0"/>
          <p:cNvSpPr/>
          <p:nvPr/>
        </p:nvSpPr>
        <p:spPr>
          <a:xfrm rot="21417913">
            <a:off x="714311" y="1399877"/>
            <a:ext cx="5260595" cy="423723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"/>
          <p:cNvSpPr/>
          <p:nvPr/>
        </p:nvSpPr>
        <p:spPr>
          <a:xfrm>
            <a:off x="5637742" y="4907358"/>
            <a:ext cx="1428480" cy="7789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3"/>
          <p:cNvSpPr/>
          <p:nvPr/>
        </p:nvSpPr>
        <p:spPr>
          <a:xfrm>
            <a:off x="7043795" y="6271184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2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3"/>
                </a:lnTo>
                <a:lnTo>
                  <a:pt x="0" y="287440"/>
                </a:lnTo>
                <a:lnTo>
                  <a:pt x="7687" y="332206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6"/>
                </a:lnTo>
                <a:lnTo>
                  <a:pt x="529582" y="287440"/>
                </a:lnTo>
                <a:lnTo>
                  <a:pt x="529582" y="242143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2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398000" y="4558605"/>
            <a:ext cx="2592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"/>
              </a:rPr>
              <a:t>Promote</a:t>
            </a:r>
            <a:r>
              <a:rPr lang="en-US" sz="3200" dirty="0">
                <a:solidFill>
                  <a:srgbClr val="FF0000"/>
                </a:solidFill>
                <a:latin typeface="Lato"/>
              </a:rPr>
              <a:t> Nature-based</a:t>
            </a:r>
            <a:r>
              <a:rPr lang="en-US" sz="3200" dirty="0">
                <a:solidFill>
                  <a:schemeClr val="bg1"/>
                </a:solidFill>
                <a:latin typeface="Lato"/>
              </a:rPr>
              <a:t> Solutions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63713" y="7035832"/>
            <a:ext cx="29799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"/>
              </a:rPr>
              <a:t>Harness </a:t>
            </a:r>
            <a:r>
              <a:rPr lang="en-US" sz="3200" dirty="0">
                <a:solidFill>
                  <a:srgbClr val="FF0000"/>
                </a:solidFill>
                <a:latin typeface="Lato"/>
              </a:rPr>
              <a:t>Frontier Tech</a:t>
            </a:r>
            <a:r>
              <a:rPr lang="en-US" sz="3200" dirty="0">
                <a:solidFill>
                  <a:srgbClr val="C00000"/>
                </a:solidFill>
                <a:latin typeface="Lato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Lato"/>
              </a:rPr>
              <a:t>for Good</a:t>
            </a:r>
          </a:p>
          <a:p>
            <a:endParaRPr lang="en-US" dirty="0"/>
          </a:p>
          <a:p>
            <a:r>
              <a:rPr lang="en-US" dirty="0"/>
              <a:t>Litter</a:t>
            </a:r>
          </a:p>
        </p:txBody>
      </p:sp>
      <p:sp>
        <p:nvSpPr>
          <p:cNvPr id="37" name="object 25"/>
          <p:cNvSpPr/>
          <p:nvPr/>
        </p:nvSpPr>
        <p:spPr>
          <a:xfrm>
            <a:off x="5295059" y="6468989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90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899" y="483456"/>
                </a:lnTo>
                <a:lnTo>
                  <a:pt x="452705" y="452706"/>
                </a:lnTo>
                <a:lnTo>
                  <a:pt x="483455" y="415900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2"/>
                </a:lnTo>
                <a:lnTo>
                  <a:pt x="483455" y="113681"/>
                </a:lnTo>
                <a:lnTo>
                  <a:pt x="452705" y="76876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9"/>
          <p:cNvSpPr/>
          <p:nvPr/>
        </p:nvSpPr>
        <p:spPr>
          <a:xfrm rot="20497941" flipV="1">
            <a:off x="4239557" y="6434326"/>
            <a:ext cx="1074314" cy="1084919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-3175" y="4888"/>
                </a:moveTo>
                <a:lnTo>
                  <a:pt x="1672803" y="4888"/>
                </a:lnTo>
              </a:path>
            </a:pathLst>
          </a:custGeom>
          <a:ln w="161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46" y="785750"/>
            <a:ext cx="62668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  <a:tab pos="5471160" algn="l"/>
              </a:tabLst>
            </a:pPr>
            <a:r>
              <a:rPr lang="en-US" sz="4800" b="1" dirty="0">
                <a:solidFill>
                  <a:schemeClr val="accent1"/>
                </a:solidFill>
                <a:latin typeface="+mn-lt"/>
              </a:rPr>
              <a:t>MULTI SECTOR APPROACH</a:t>
            </a:r>
            <a:endParaRPr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77031" y="35600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2200" y="4724400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6999" y="0"/>
                </a:moveTo>
                <a:lnTo>
                  <a:pt x="1389166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331" y="43855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8200" y="7000240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4646" y="5358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5" y="30020"/>
                </a:lnTo>
                <a:lnTo>
                  <a:pt x="29970" y="19419"/>
                </a:lnTo>
                <a:lnTo>
                  <a:pt x="30021" y="10775"/>
                </a:lnTo>
                <a:lnTo>
                  <a:pt x="19420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9838" y="8338155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>
                <a:moveTo>
                  <a:pt x="0" y="0"/>
                </a:moveTo>
                <a:lnTo>
                  <a:pt x="8133" y="0"/>
                </a:lnTo>
                <a:lnTo>
                  <a:pt x="151130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4598" y="71414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8200" y="6216534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-3175" y="4888"/>
                </a:moveTo>
                <a:lnTo>
                  <a:pt x="1672803" y="4888"/>
                </a:lnTo>
              </a:path>
            </a:pathLst>
          </a:custGeom>
          <a:ln w="161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5604" y="534996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4" y="30021"/>
                </a:lnTo>
                <a:lnTo>
                  <a:pt x="29969" y="19420"/>
                </a:lnTo>
                <a:lnTo>
                  <a:pt x="30020" y="10775"/>
                </a:lnTo>
                <a:lnTo>
                  <a:pt x="19419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2740" y="2959033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899"/>
                </a:lnTo>
                <a:lnTo>
                  <a:pt x="76875" y="452705"/>
                </a:lnTo>
                <a:lnTo>
                  <a:pt x="113681" y="483455"/>
                </a:lnTo>
                <a:lnTo>
                  <a:pt x="154201" y="506518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8"/>
                </a:lnTo>
                <a:lnTo>
                  <a:pt x="415899" y="483455"/>
                </a:lnTo>
                <a:lnTo>
                  <a:pt x="452705" y="452705"/>
                </a:lnTo>
                <a:lnTo>
                  <a:pt x="483455" y="415899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1"/>
                </a:lnTo>
                <a:lnTo>
                  <a:pt x="483455" y="113681"/>
                </a:lnTo>
                <a:lnTo>
                  <a:pt x="452705" y="76875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7200" y="442341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79"/>
                </a:lnTo>
                <a:lnTo>
                  <a:pt x="521894" y="332205"/>
                </a:lnTo>
                <a:lnTo>
                  <a:pt x="529582" y="287439"/>
                </a:lnTo>
                <a:lnTo>
                  <a:pt x="529582" y="242142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1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2410" y="670941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2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3"/>
                </a:lnTo>
                <a:lnTo>
                  <a:pt x="0" y="287440"/>
                </a:lnTo>
                <a:lnTo>
                  <a:pt x="7687" y="332206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6"/>
                </a:lnTo>
                <a:lnTo>
                  <a:pt x="529582" y="287440"/>
                </a:lnTo>
                <a:lnTo>
                  <a:pt x="529582" y="242143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2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3800" y="8159868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90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899" y="483456"/>
                </a:lnTo>
                <a:lnTo>
                  <a:pt x="452705" y="452706"/>
                </a:lnTo>
                <a:lnTo>
                  <a:pt x="483455" y="415900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2"/>
                </a:lnTo>
                <a:lnTo>
                  <a:pt x="483455" y="113681"/>
                </a:lnTo>
                <a:lnTo>
                  <a:pt x="452705" y="76876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15164" y="5189982"/>
            <a:ext cx="13066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Lato-Heavy"/>
              <a:cs typeface="Lato-Heavy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62555" y="5787425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2" y="23062"/>
                </a:lnTo>
                <a:lnTo>
                  <a:pt x="113681" y="46125"/>
                </a:lnTo>
                <a:lnTo>
                  <a:pt x="76876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6" y="452706"/>
                </a:lnTo>
                <a:lnTo>
                  <a:pt x="113681" y="483456"/>
                </a:lnTo>
                <a:lnTo>
                  <a:pt x="154202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9" y="154201"/>
                </a:lnTo>
                <a:lnTo>
                  <a:pt x="483456" y="113681"/>
                </a:lnTo>
                <a:lnTo>
                  <a:pt x="452706" y="76875"/>
                </a:lnTo>
                <a:lnTo>
                  <a:pt x="415900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 flipV="1">
            <a:off x="702483" y="1475356"/>
            <a:ext cx="5319814" cy="201044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915783" y="6409722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Build Communities that work together based on co-benefits, goodwill, desire to do good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16124" y="2652700"/>
            <a:ext cx="3267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decisions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Common goals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Differentiated roles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84196" y="7927112"/>
            <a:ext cx="2731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Mitigate Risk / Create Safeguards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40800" y="4199149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Innovative Business models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483" y="5632891"/>
            <a:ext cx="43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Promote Sustainable Tech</a:t>
            </a:r>
          </a:p>
        </p:txBody>
      </p:sp>
      <p:sp>
        <p:nvSpPr>
          <p:cNvPr id="26" name="object 11"/>
          <p:cNvSpPr/>
          <p:nvPr/>
        </p:nvSpPr>
        <p:spPr>
          <a:xfrm>
            <a:off x="9631654" y="503590"/>
            <a:ext cx="1030210" cy="56431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10769600" y="461196"/>
            <a:ext cx="1428480" cy="7789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2"/>
          <p:cNvSpPr/>
          <p:nvPr/>
        </p:nvSpPr>
        <p:spPr>
          <a:xfrm>
            <a:off x="4369328" y="3390353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2" y="23062"/>
                </a:lnTo>
                <a:lnTo>
                  <a:pt x="113681" y="46125"/>
                </a:lnTo>
                <a:lnTo>
                  <a:pt x="76876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6" y="452706"/>
                </a:lnTo>
                <a:lnTo>
                  <a:pt x="113681" y="483456"/>
                </a:lnTo>
                <a:lnTo>
                  <a:pt x="154202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9" y="154201"/>
                </a:lnTo>
                <a:lnTo>
                  <a:pt x="483456" y="113681"/>
                </a:lnTo>
                <a:lnTo>
                  <a:pt x="452706" y="76875"/>
                </a:lnTo>
                <a:lnTo>
                  <a:pt x="415900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163430" y="3032373"/>
            <a:ext cx="4137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Market-driven interventions</a:t>
            </a:r>
          </a:p>
        </p:txBody>
      </p:sp>
      <p:sp>
        <p:nvSpPr>
          <p:cNvPr id="41" name="object 9"/>
          <p:cNvSpPr/>
          <p:nvPr/>
        </p:nvSpPr>
        <p:spPr>
          <a:xfrm>
            <a:off x="3021596" y="3606808"/>
            <a:ext cx="1877321" cy="313134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/>
          <p:cNvSpPr/>
          <p:nvPr/>
        </p:nvSpPr>
        <p:spPr>
          <a:xfrm>
            <a:off x="6807200" y="3312932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60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" r="11553" b="4129"/>
          <a:stretch/>
        </p:blipFill>
        <p:spPr>
          <a:xfrm>
            <a:off x="8811780" y="5069302"/>
            <a:ext cx="1559481" cy="11550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08" y="7175282"/>
            <a:ext cx="1953198" cy="1352770"/>
          </a:xfrm>
          <a:prstGeom prst="rect">
            <a:avLst/>
          </a:prstGeom>
        </p:spPr>
      </p:pic>
      <p:sp>
        <p:nvSpPr>
          <p:cNvPr id="9" name="object 11"/>
          <p:cNvSpPr/>
          <p:nvPr/>
        </p:nvSpPr>
        <p:spPr>
          <a:xfrm>
            <a:off x="2159000" y="8918714"/>
            <a:ext cx="1030210" cy="56431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3468229" y="8796877"/>
            <a:ext cx="1386155" cy="75587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3144" y="676219"/>
            <a:ext cx="10148952" cy="7444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200000"/>
              </a:lnSpc>
              <a:spcBef>
                <a:spcPts val="705"/>
              </a:spcBef>
              <a:buClr>
                <a:srgbClr val="C00000"/>
              </a:buClr>
              <a:tabLst>
                <a:tab pos="184150" algn="l"/>
              </a:tabLst>
            </a:pPr>
            <a:r>
              <a:rPr lang="en-US" sz="3200" spc="-5" dirty="0">
                <a:solidFill>
                  <a:srgbClr val="FFC000"/>
                </a:solidFill>
                <a:latin typeface="Lato"/>
                <a:cs typeface="Lato"/>
              </a:rPr>
              <a:t>	</a:t>
            </a:r>
            <a:r>
              <a:rPr lang="en-US" sz="3200" u="sng" spc="-5" dirty="0">
                <a:solidFill>
                  <a:srgbClr val="FFC000"/>
                </a:solidFill>
                <a:latin typeface="Lato"/>
                <a:cs typeface="Lato"/>
              </a:rPr>
              <a:t>Tools to Catalyze Deployment of Green Tech. Solutions</a:t>
            </a:r>
          </a:p>
          <a:p>
            <a:pPr marL="584200" marR="12065" indent="-571500">
              <a:lnSpc>
                <a:spcPct val="200000"/>
              </a:lnSpc>
              <a:spcBef>
                <a:spcPts val="705"/>
              </a:spcBef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841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"/>
              </a:rPr>
              <a:t>Public Private Partnerships  </a:t>
            </a:r>
          </a:p>
          <a:p>
            <a:pPr marL="355600" marR="12065" indent="-342900">
              <a:lnSpc>
                <a:spcPct val="200000"/>
              </a:lnSpc>
              <a:spcBef>
                <a:spcPts val="705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841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"/>
              </a:rPr>
              <a:t>Sustainable Public Procurement</a:t>
            </a:r>
          </a:p>
          <a:p>
            <a:pPr marL="355600" marR="12065" indent="-342900">
              <a:lnSpc>
                <a:spcPct val="200000"/>
              </a:lnSpc>
              <a:spcBef>
                <a:spcPts val="705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841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"/>
              </a:rPr>
              <a:t>Financial Tools</a:t>
            </a:r>
          </a:p>
          <a:p>
            <a:pPr marL="355600" marR="12065" indent="-342900">
              <a:lnSpc>
                <a:spcPct val="200000"/>
              </a:lnSpc>
              <a:spcBef>
                <a:spcPts val="705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841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"/>
              </a:rPr>
              <a:t>Access to Big Data</a:t>
            </a:r>
          </a:p>
          <a:p>
            <a:pPr marL="355600" marR="12065" indent="-342900">
              <a:lnSpc>
                <a:spcPct val="200000"/>
              </a:lnSpc>
              <a:spcBef>
                <a:spcPts val="705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841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"/>
              </a:rPr>
              <a:t>Transparency / Accountability</a:t>
            </a:r>
          </a:p>
          <a:p>
            <a:pPr marL="355600" marR="12065" indent="-342900">
              <a:lnSpc>
                <a:spcPct val="200000"/>
              </a:lnSpc>
              <a:spcBef>
                <a:spcPts val="705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841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"/>
                <a:cs typeface="Lato"/>
              </a:rPr>
              <a:t>Better measurement and reporting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835" r="16705" b="21745"/>
          <a:stretch/>
        </p:blipFill>
        <p:spPr>
          <a:xfrm>
            <a:off x="8391496" y="2188780"/>
            <a:ext cx="4521200" cy="2715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26" y="6625566"/>
            <a:ext cx="2272035" cy="151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05" y="5506550"/>
            <a:ext cx="1993101" cy="13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2209800"/>
            <a:ext cx="4254500" cy="6629400"/>
          </a:xfrm>
          <a:custGeom>
            <a:avLst/>
            <a:gdLst/>
            <a:ahLst/>
            <a:cxnLst/>
            <a:rect l="l" t="t" r="r" b="b"/>
            <a:pathLst>
              <a:path w="4254500" h="6629400">
                <a:moveTo>
                  <a:pt x="0" y="0"/>
                </a:moveTo>
                <a:lnTo>
                  <a:pt x="4254500" y="0"/>
                </a:lnTo>
                <a:lnTo>
                  <a:pt x="4254500" y="6629400"/>
                </a:lnTo>
                <a:lnTo>
                  <a:pt x="0" y="66294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815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5200" y="2677398"/>
            <a:ext cx="4254500" cy="31014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420"/>
              </a:spcBef>
            </a:pPr>
            <a:r>
              <a:rPr sz="2800" b="1" i="1" spc="-15" dirty="0">
                <a:solidFill>
                  <a:srgbClr val="FFFFFF"/>
                </a:solidFill>
                <a:latin typeface="Lato"/>
                <a:cs typeface="Lato"/>
              </a:rPr>
              <a:t>" </a:t>
            </a:r>
            <a:r>
              <a:rPr sz="2400" i="1" spc="-10" dirty="0">
                <a:solidFill>
                  <a:srgbClr val="FFFFFF"/>
                </a:solidFill>
                <a:latin typeface="Lato-Light"/>
                <a:cs typeface="Lato-Light"/>
              </a:rPr>
              <a:t>The </a:t>
            </a:r>
            <a:r>
              <a:rPr sz="2400" i="1" spc="-20" dirty="0">
                <a:solidFill>
                  <a:srgbClr val="FFFFFF"/>
                </a:solidFill>
                <a:latin typeface="Lato-Light"/>
                <a:cs typeface="Lato-Light"/>
              </a:rPr>
              <a:t>Forum </a:t>
            </a:r>
            <a:r>
              <a:rPr sz="2400" i="1" dirty="0">
                <a:solidFill>
                  <a:srgbClr val="FFFFFF"/>
                </a:solidFill>
                <a:latin typeface="Lato-Light"/>
                <a:cs typeface="Lato-Light"/>
              </a:rPr>
              <a:t>is </a:t>
            </a:r>
            <a:r>
              <a:rPr sz="2400" i="1" spc="-5" dirty="0">
                <a:solidFill>
                  <a:srgbClr val="FFFFFF"/>
                </a:solidFill>
                <a:latin typeface="Lato-Light"/>
                <a:cs typeface="Lato-Light"/>
              </a:rPr>
              <a:t>fast</a:t>
            </a:r>
            <a:r>
              <a:rPr sz="2400" i="1" spc="20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Lato-Light"/>
                <a:cs typeface="Lato-Light"/>
              </a:rPr>
              <a:t>evolving</a:t>
            </a:r>
            <a:endParaRPr sz="2400" i="1" dirty="0">
              <a:latin typeface="Lato-Light"/>
              <a:cs typeface="Lato-Light"/>
            </a:endParaRPr>
          </a:p>
          <a:p>
            <a:pPr marL="556260" marR="457200">
              <a:lnSpc>
                <a:spcPct val="120700"/>
              </a:lnSpc>
              <a:spcBef>
                <a:spcPts val="95"/>
              </a:spcBef>
            </a:pPr>
            <a:r>
              <a:rPr sz="2400" i="1" spc="-5" dirty="0">
                <a:solidFill>
                  <a:srgbClr val="FFFFFF"/>
                </a:solidFill>
                <a:latin typeface="Lato-Light"/>
                <a:cs typeface="Lato-Light"/>
              </a:rPr>
              <a:t>into </a:t>
            </a:r>
            <a:r>
              <a:rPr sz="2400" i="1" dirty="0">
                <a:solidFill>
                  <a:srgbClr val="FFFFFF"/>
                </a:solidFill>
                <a:latin typeface="Lato-Light"/>
                <a:cs typeface="Lato-Light"/>
              </a:rPr>
              <a:t>an </a:t>
            </a:r>
            <a:r>
              <a:rPr sz="2400" b="1" i="1" spc="-5" dirty="0">
                <a:solidFill>
                  <a:srgbClr val="FFFFFF"/>
                </a:solidFill>
                <a:latin typeface="Lato"/>
                <a:cs typeface="Lato"/>
              </a:rPr>
              <a:t>incubator </a:t>
            </a:r>
            <a:r>
              <a:rPr sz="2400" i="1" spc="-10" dirty="0">
                <a:solidFill>
                  <a:srgbClr val="FFFFFF"/>
                </a:solidFill>
                <a:latin typeface="Lato-Light"/>
                <a:cs typeface="Lato-Light"/>
              </a:rPr>
              <a:t>of </a:t>
            </a:r>
            <a:r>
              <a:rPr sz="2400" i="1" spc="-25" dirty="0">
                <a:solidFill>
                  <a:srgbClr val="FFFFFF"/>
                </a:solidFill>
                <a:latin typeface="Lato-Light"/>
                <a:cs typeface="Lato-Light"/>
              </a:rPr>
              <a:t>innova</a:t>
            </a:r>
            <a:r>
              <a:rPr lang="en-US" sz="2400" i="1" spc="-25" dirty="0">
                <a:solidFill>
                  <a:srgbClr val="FFFFFF"/>
                </a:solidFill>
                <a:latin typeface="Lato-Light"/>
                <a:cs typeface="Lato-Light"/>
              </a:rPr>
              <a:t>ti</a:t>
            </a:r>
            <a:r>
              <a:rPr sz="2400" i="1" spc="-25" dirty="0">
                <a:solidFill>
                  <a:srgbClr val="FFFFFF"/>
                </a:solidFill>
                <a:latin typeface="Lato-Light"/>
                <a:cs typeface="Lato-Light"/>
              </a:rPr>
              <a:t>on </a:t>
            </a:r>
            <a:r>
              <a:rPr sz="2400" i="1" dirty="0">
                <a:solidFill>
                  <a:srgbClr val="FFFFFF"/>
                </a:solidFill>
                <a:latin typeface="Lato-Light"/>
                <a:cs typeface="Lato-Light"/>
              </a:rPr>
              <a:t>and </a:t>
            </a:r>
            <a:r>
              <a:rPr sz="2400" i="1" spc="-5" dirty="0">
                <a:solidFill>
                  <a:srgbClr val="FFFFFF"/>
                </a:solidFill>
                <a:latin typeface="Lato-Light"/>
                <a:cs typeface="Lato-Light"/>
              </a:rPr>
              <a:t>joint </a:t>
            </a:r>
            <a:r>
              <a:rPr sz="2400" i="1" spc="-40" dirty="0">
                <a:solidFill>
                  <a:srgbClr val="FFFFFF"/>
                </a:solidFill>
                <a:latin typeface="Lato-Light"/>
                <a:cs typeface="Lato-Light"/>
              </a:rPr>
              <a:t>ini</a:t>
            </a:r>
            <a:r>
              <a:rPr lang="en-US" sz="2400" i="1" spc="-40" dirty="0">
                <a:solidFill>
                  <a:srgbClr val="FFFFFF"/>
                </a:solidFill>
                <a:latin typeface="Lato-Light"/>
                <a:cs typeface="Lato-Light"/>
              </a:rPr>
              <a:t>ti</a:t>
            </a:r>
            <a:r>
              <a:rPr sz="2400" i="1" spc="-40" dirty="0">
                <a:solidFill>
                  <a:srgbClr val="FFFFFF"/>
                </a:solidFill>
                <a:latin typeface="Lato-Light"/>
                <a:cs typeface="Lato-Light"/>
              </a:rPr>
              <a:t>a</a:t>
            </a:r>
            <a:r>
              <a:rPr lang="en-US" sz="2400" i="1" spc="-40" dirty="0">
                <a:solidFill>
                  <a:srgbClr val="FFFFFF"/>
                </a:solidFill>
                <a:latin typeface="Lato-Light"/>
                <a:cs typeface="Lato-Light"/>
              </a:rPr>
              <a:t>ti</a:t>
            </a:r>
            <a:r>
              <a:rPr sz="2400" i="1" spc="-40" dirty="0">
                <a:solidFill>
                  <a:srgbClr val="FFFFFF"/>
                </a:solidFill>
                <a:latin typeface="Lato-Light"/>
                <a:cs typeface="Lato-Light"/>
              </a:rPr>
              <a:t>ves </a:t>
            </a:r>
            <a:r>
              <a:rPr sz="2400" i="1" dirty="0">
                <a:solidFill>
                  <a:srgbClr val="FFFFFF"/>
                </a:solidFill>
                <a:latin typeface="Lato-Light"/>
                <a:cs typeface="Lato-Light"/>
              </a:rPr>
              <a:t>and an  </a:t>
            </a:r>
            <a:r>
              <a:rPr sz="2400" b="1" i="1" spc="-10" dirty="0">
                <a:solidFill>
                  <a:srgbClr val="FFFFFF"/>
                </a:solidFill>
                <a:latin typeface="Lato"/>
                <a:cs typeface="Lato"/>
              </a:rPr>
              <a:t>accelerator </a:t>
            </a:r>
            <a:r>
              <a:rPr sz="2400" i="1" spc="-10" dirty="0">
                <a:solidFill>
                  <a:srgbClr val="FFFFFF"/>
                </a:solidFill>
                <a:latin typeface="Lato-Light"/>
                <a:cs typeface="Lato-Light"/>
              </a:rPr>
              <a:t>of </a:t>
            </a:r>
            <a:r>
              <a:rPr sz="2400" i="1" dirty="0">
                <a:solidFill>
                  <a:srgbClr val="FFFFFF"/>
                </a:solidFill>
                <a:latin typeface="Lato-Light"/>
                <a:cs typeface="Lato-Light"/>
              </a:rPr>
              <a:t>the </a:t>
            </a:r>
            <a:r>
              <a:rPr sz="2400" i="1" spc="-10" dirty="0">
                <a:solidFill>
                  <a:srgbClr val="FFFFFF"/>
                </a:solidFill>
                <a:latin typeface="Lato-Light"/>
                <a:cs typeface="Lato-Light"/>
              </a:rPr>
              <a:t>circular  economy</a:t>
            </a:r>
            <a:r>
              <a:rPr lang="en-US" sz="2400" i="1" spc="-10" dirty="0">
                <a:solidFill>
                  <a:srgbClr val="FFFFFF"/>
                </a:solidFill>
                <a:latin typeface="Lato-Light"/>
                <a:cs typeface="Lato-Light"/>
              </a:rPr>
              <a:t>"</a:t>
            </a:r>
            <a:endParaRPr sz="2800" i="1" dirty="0">
              <a:latin typeface="Lato-Medium"/>
              <a:cs typeface="Lato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960" y="5699898"/>
            <a:ext cx="4267200" cy="2946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73525" y="527308"/>
            <a:ext cx="7096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</a:tabLst>
            </a:pPr>
            <a:r>
              <a:rPr sz="4800" b="1" spc="-10" dirty="0">
                <a:solidFill>
                  <a:schemeClr val="accent1"/>
                </a:solidFill>
                <a:latin typeface="+mj-lt"/>
              </a:rPr>
              <a:t>Milestone</a:t>
            </a:r>
            <a:r>
              <a:rPr lang="en-US" sz="4800" b="1" spc="-10" dirty="0">
                <a:solidFill>
                  <a:schemeClr val="accent1"/>
                </a:solidFill>
                <a:latin typeface="+mj-lt"/>
              </a:rPr>
              <a:t> Events</a:t>
            </a:r>
            <a:endParaRPr sz="4800" b="1" spc="-1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90000" y="2679700"/>
            <a:ext cx="2771775" cy="673100"/>
          </a:xfrm>
          <a:custGeom>
            <a:avLst/>
            <a:gdLst/>
            <a:ahLst/>
            <a:cxnLst/>
            <a:rect l="l" t="t" r="r" b="b"/>
            <a:pathLst>
              <a:path w="2771775" h="673100">
                <a:moveTo>
                  <a:pt x="2474823" y="0"/>
                </a:moveTo>
                <a:lnTo>
                  <a:pt x="0" y="0"/>
                </a:lnTo>
                <a:lnTo>
                  <a:pt x="0" y="673100"/>
                </a:lnTo>
                <a:lnTo>
                  <a:pt x="2476500" y="673100"/>
                </a:lnTo>
                <a:lnTo>
                  <a:pt x="2474823" y="669946"/>
                </a:lnTo>
                <a:lnTo>
                  <a:pt x="2771423" y="336770"/>
                </a:lnTo>
                <a:lnTo>
                  <a:pt x="2474823" y="3595"/>
                </a:lnTo>
                <a:lnTo>
                  <a:pt x="2474823" y="0"/>
                </a:lnTo>
                <a:close/>
              </a:path>
            </a:pathLst>
          </a:custGeom>
          <a:solidFill>
            <a:srgbClr val="3187B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76719" y="2679700"/>
            <a:ext cx="443230" cy="673100"/>
          </a:xfrm>
          <a:custGeom>
            <a:avLst/>
            <a:gdLst/>
            <a:ahLst/>
            <a:cxnLst/>
            <a:rect l="l" t="t" r="r" b="b"/>
            <a:pathLst>
              <a:path w="443229" h="673100">
                <a:moveTo>
                  <a:pt x="145928" y="0"/>
                </a:moveTo>
                <a:lnTo>
                  <a:pt x="0" y="0"/>
                </a:lnTo>
                <a:lnTo>
                  <a:pt x="296773" y="337259"/>
                </a:lnTo>
                <a:lnTo>
                  <a:pt x="0" y="673100"/>
                </a:lnTo>
                <a:lnTo>
                  <a:pt x="145928" y="673100"/>
                </a:lnTo>
                <a:lnTo>
                  <a:pt x="442701" y="337259"/>
                </a:lnTo>
                <a:lnTo>
                  <a:pt x="145928" y="0"/>
                </a:lnTo>
                <a:close/>
              </a:path>
            </a:pathLst>
          </a:custGeom>
          <a:solidFill>
            <a:srgbClr val="266C8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71357" y="2888405"/>
            <a:ext cx="21602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EFEFE"/>
                </a:solidFill>
                <a:latin typeface="Lato"/>
                <a:cs typeface="Lato"/>
              </a:rPr>
              <a:t>2nd </a:t>
            </a:r>
            <a:r>
              <a:rPr sz="1700" b="1" spc="-15" dirty="0">
                <a:solidFill>
                  <a:srgbClr val="FEFEFE"/>
                </a:solidFill>
                <a:latin typeface="Lato"/>
                <a:cs typeface="Lato"/>
              </a:rPr>
              <a:t>Forum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at</a:t>
            </a:r>
            <a:r>
              <a:rPr sz="1700" b="1" spc="-55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UNEA-4</a:t>
            </a:r>
            <a:endParaRPr sz="1700">
              <a:latin typeface="Lato"/>
              <a:cs typeface="La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00" y="5011437"/>
            <a:ext cx="2771775" cy="668655"/>
          </a:xfrm>
          <a:custGeom>
            <a:avLst/>
            <a:gdLst/>
            <a:ahLst/>
            <a:cxnLst/>
            <a:rect l="l" t="t" r="r" b="b"/>
            <a:pathLst>
              <a:path w="2771775" h="668654">
                <a:moveTo>
                  <a:pt x="2474391" y="0"/>
                </a:moveTo>
                <a:lnTo>
                  <a:pt x="2474391" y="5062"/>
                </a:lnTo>
                <a:lnTo>
                  <a:pt x="0" y="5062"/>
                </a:lnTo>
                <a:lnTo>
                  <a:pt x="0" y="665462"/>
                </a:lnTo>
                <a:lnTo>
                  <a:pt x="2476500" y="665462"/>
                </a:lnTo>
                <a:lnTo>
                  <a:pt x="2474391" y="668298"/>
                </a:lnTo>
                <a:lnTo>
                  <a:pt x="2771423" y="334149"/>
                </a:lnTo>
                <a:lnTo>
                  <a:pt x="2474391" y="0"/>
                </a:lnTo>
                <a:close/>
              </a:path>
            </a:pathLst>
          </a:custGeom>
          <a:solidFill>
            <a:srgbClr val="3187B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76719" y="5016500"/>
            <a:ext cx="443230" cy="660400"/>
          </a:xfrm>
          <a:custGeom>
            <a:avLst/>
            <a:gdLst/>
            <a:ahLst/>
            <a:cxnLst/>
            <a:rect l="l" t="t" r="r" b="b"/>
            <a:pathLst>
              <a:path w="443229" h="660400">
                <a:moveTo>
                  <a:pt x="145928" y="0"/>
                </a:moveTo>
                <a:lnTo>
                  <a:pt x="0" y="0"/>
                </a:lnTo>
                <a:lnTo>
                  <a:pt x="296773" y="329087"/>
                </a:lnTo>
                <a:lnTo>
                  <a:pt x="0" y="660400"/>
                </a:lnTo>
                <a:lnTo>
                  <a:pt x="145928" y="660400"/>
                </a:lnTo>
                <a:lnTo>
                  <a:pt x="442701" y="329087"/>
                </a:lnTo>
                <a:lnTo>
                  <a:pt x="145928" y="0"/>
                </a:lnTo>
                <a:close/>
              </a:path>
            </a:pathLst>
          </a:custGeom>
          <a:solidFill>
            <a:srgbClr val="266C8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77171" y="5195525"/>
            <a:ext cx="23895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Earth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Innovation</a:t>
            </a:r>
            <a:r>
              <a:rPr sz="1700" b="1" spc="-55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Summit</a:t>
            </a:r>
            <a:r>
              <a:rPr lang="en-US" sz="1700" b="1" spc="-5" dirty="0">
                <a:solidFill>
                  <a:srgbClr val="FEFEFE"/>
                </a:solidFill>
                <a:latin typeface="Lato"/>
                <a:cs typeface="Lato"/>
              </a:rPr>
              <a:t> at Bureau</a:t>
            </a:r>
            <a:endParaRPr sz="1700" dirty="0">
              <a:latin typeface="Lato"/>
              <a:cs typeface="La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90000" y="7629340"/>
            <a:ext cx="2771775" cy="666750"/>
          </a:xfrm>
          <a:custGeom>
            <a:avLst/>
            <a:gdLst/>
            <a:ahLst/>
            <a:cxnLst/>
            <a:rect l="l" t="t" r="r" b="b"/>
            <a:pathLst>
              <a:path w="2771775" h="666750">
                <a:moveTo>
                  <a:pt x="2474823" y="0"/>
                </a:moveTo>
                <a:lnTo>
                  <a:pt x="2474823" y="3359"/>
                </a:lnTo>
                <a:lnTo>
                  <a:pt x="0" y="3359"/>
                </a:lnTo>
                <a:lnTo>
                  <a:pt x="0" y="663759"/>
                </a:lnTo>
                <a:lnTo>
                  <a:pt x="2476500" y="663759"/>
                </a:lnTo>
                <a:lnTo>
                  <a:pt x="2474823" y="666351"/>
                </a:lnTo>
                <a:lnTo>
                  <a:pt x="2771423" y="333175"/>
                </a:lnTo>
                <a:lnTo>
                  <a:pt x="2474823" y="0"/>
                </a:lnTo>
                <a:close/>
              </a:path>
            </a:pathLst>
          </a:custGeom>
          <a:solidFill>
            <a:srgbClr val="266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76719" y="7632700"/>
            <a:ext cx="443230" cy="660400"/>
          </a:xfrm>
          <a:custGeom>
            <a:avLst/>
            <a:gdLst/>
            <a:ahLst/>
            <a:cxnLst/>
            <a:rect l="l" t="t" r="r" b="b"/>
            <a:pathLst>
              <a:path w="443229" h="660400">
                <a:moveTo>
                  <a:pt x="145928" y="0"/>
                </a:moveTo>
                <a:lnTo>
                  <a:pt x="0" y="0"/>
                </a:lnTo>
                <a:lnTo>
                  <a:pt x="296773" y="330305"/>
                </a:lnTo>
                <a:lnTo>
                  <a:pt x="0" y="660400"/>
                </a:lnTo>
                <a:lnTo>
                  <a:pt x="145928" y="660400"/>
                </a:lnTo>
                <a:lnTo>
                  <a:pt x="442701" y="330305"/>
                </a:lnTo>
                <a:lnTo>
                  <a:pt x="145928" y="0"/>
                </a:lnTo>
                <a:close/>
              </a:path>
            </a:pathLst>
          </a:custGeom>
          <a:solidFill>
            <a:srgbClr val="266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91400" y="7632700"/>
            <a:ext cx="1460500" cy="660400"/>
          </a:xfrm>
          <a:prstGeom prst="rect">
            <a:avLst/>
          </a:prstGeom>
          <a:solidFill>
            <a:srgbClr val="3187B2"/>
          </a:solidFill>
        </p:spPr>
        <p:txBody>
          <a:bodyPr vert="horz" wrap="square" lIns="0" tIns="20637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625"/>
              </a:spcBef>
            </a:pPr>
            <a:r>
              <a:rPr sz="1800" spc="-5" dirty="0">
                <a:solidFill>
                  <a:srgbClr val="FEFEFE"/>
                </a:solidFill>
                <a:latin typeface="Lato-Light"/>
                <a:cs typeface="Lato-Light"/>
              </a:rPr>
              <a:t>Dec</a:t>
            </a:r>
            <a:r>
              <a:rPr sz="1800" spc="-25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800" dirty="0">
                <a:solidFill>
                  <a:srgbClr val="FEFEFE"/>
                </a:solidFill>
                <a:latin typeface="Lato-Light"/>
                <a:cs typeface="Lato-Light"/>
              </a:rPr>
              <a:t>2017</a:t>
            </a:r>
            <a:endParaRPr sz="1800">
              <a:latin typeface="Lato-Light"/>
              <a:cs typeface="La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08812" y="7837383"/>
            <a:ext cx="24199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FEFEFE"/>
                </a:solidFill>
                <a:latin typeface="Lato"/>
                <a:cs typeface="Lato"/>
              </a:rPr>
              <a:t>Forum </a:t>
            </a:r>
            <a:r>
              <a:rPr sz="1700" b="1" dirty="0">
                <a:solidFill>
                  <a:srgbClr val="FEFEFE"/>
                </a:solidFill>
                <a:latin typeface="Lato"/>
                <a:cs typeface="Lato"/>
              </a:rPr>
              <a:t>launch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at</a:t>
            </a:r>
            <a:r>
              <a:rPr sz="1700" b="1" spc="-80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dirty="0">
                <a:solidFill>
                  <a:srgbClr val="FEFEFE"/>
                </a:solidFill>
                <a:latin typeface="Lato"/>
                <a:cs typeface="Lato"/>
              </a:rPr>
              <a:t>UNEA-3</a:t>
            </a:r>
            <a:endParaRPr sz="1700">
              <a:latin typeface="Lato"/>
              <a:cs typeface="La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07906" y="3841777"/>
            <a:ext cx="2782570" cy="668655"/>
          </a:xfrm>
          <a:custGeom>
            <a:avLst/>
            <a:gdLst/>
            <a:ahLst/>
            <a:cxnLst/>
            <a:rect l="l" t="t" r="r" b="b"/>
            <a:pathLst>
              <a:path w="2782570" h="668654">
                <a:moveTo>
                  <a:pt x="295631" y="666722"/>
                </a:moveTo>
                <a:lnTo>
                  <a:pt x="292893" y="666722"/>
                </a:lnTo>
                <a:lnTo>
                  <a:pt x="297030" y="668295"/>
                </a:lnTo>
                <a:lnTo>
                  <a:pt x="295631" y="666722"/>
                </a:lnTo>
                <a:close/>
              </a:path>
              <a:path w="2782570" h="668654">
                <a:moveTo>
                  <a:pt x="297030" y="0"/>
                </a:moveTo>
                <a:lnTo>
                  <a:pt x="0" y="334148"/>
                </a:lnTo>
                <a:lnTo>
                  <a:pt x="295631" y="666722"/>
                </a:lnTo>
                <a:lnTo>
                  <a:pt x="2782093" y="666722"/>
                </a:lnTo>
                <a:lnTo>
                  <a:pt x="2782093" y="6322"/>
                </a:lnTo>
                <a:lnTo>
                  <a:pt x="297030" y="6322"/>
                </a:lnTo>
                <a:lnTo>
                  <a:pt x="297030" y="0"/>
                </a:lnTo>
                <a:close/>
              </a:path>
            </a:pathLst>
          </a:custGeom>
          <a:solidFill>
            <a:srgbClr val="103547">
              <a:alpha val="732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851917" y="3835400"/>
            <a:ext cx="441959" cy="673100"/>
          </a:xfrm>
          <a:custGeom>
            <a:avLst/>
            <a:gdLst/>
            <a:ahLst/>
            <a:cxnLst/>
            <a:rect l="l" t="t" r="r" b="b"/>
            <a:pathLst>
              <a:path w="441960" h="673100">
                <a:moveTo>
                  <a:pt x="441628" y="0"/>
                </a:moveTo>
                <a:lnTo>
                  <a:pt x="296054" y="0"/>
                </a:lnTo>
                <a:lnTo>
                  <a:pt x="0" y="333677"/>
                </a:lnTo>
                <a:lnTo>
                  <a:pt x="296054" y="673100"/>
                </a:lnTo>
                <a:lnTo>
                  <a:pt x="441628" y="673100"/>
                </a:lnTo>
                <a:lnTo>
                  <a:pt x="145573" y="333677"/>
                </a:lnTo>
                <a:lnTo>
                  <a:pt x="441628" y="0"/>
                </a:lnTo>
                <a:close/>
              </a:path>
            </a:pathLst>
          </a:custGeom>
          <a:solidFill>
            <a:srgbClr val="0A27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65991" y="4029289"/>
            <a:ext cx="228473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spc="-5" dirty="0">
                <a:solidFill>
                  <a:srgbClr val="FEFEFE"/>
                </a:solidFill>
                <a:latin typeface="Lato"/>
                <a:cs typeface="Lato"/>
              </a:rPr>
              <a:t>Big</a:t>
            </a: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Data</a:t>
            </a:r>
            <a:r>
              <a:rPr sz="1700" b="1" spc="-75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lang="en-US" sz="1700" b="1" spc="-10" dirty="0">
                <a:solidFill>
                  <a:srgbClr val="FEFEFE"/>
                </a:solidFill>
                <a:latin typeface="Lato"/>
                <a:cs typeface="Lato"/>
              </a:rPr>
              <a:t>WG Inception</a:t>
            </a:r>
            <a:endParaRPr sz="1700" dirty="0">
              <a:latin typeface="Lato"/>
              <a:cs typeface="La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07906" y="6311900"/>
            <a:ext cx="2782570" cy="673100"/>
          </a:xfrm>
          <a:custGeom>
            <a:avLst/>
            <a:gdLst/>
            <a:ahLst/>
            <a:cxnLst/>
            <a:rect l="l" t="t" r="r" b="b"/>
            <a:pathLst>
              <a:path w="2782570" h="673100">
                <a:moveTo>
                  <a:pt x="2782093" y="0"/>
                </a:moveTo>
                <a:lnTo>
                  <a:pt x="297030" y="0"/>
                </a:lnTo>
                <a:lnTo>
                  <a:pt x="297030" y="4009"/>
                </a:lnTo>
                <a:lnTo>
                  <a:pt x="0" y="338156"/>
                </a:lnTo>
                <a:lnTo>
                  <a:pt x="297030" y="672303"/>
                </a:lnTo>
                <a:lnTo>
                  <a:pt x="292893" y="673100"/>
                </a:lnTo>
                <a:lnTo>
                  <a:pt x="2782093" y="673100"/>
                </a:lnTo>
                <a:lnTo>
                  <a:pt x="2782093" y="0"/>
                </a:lnTo>
                <a:close/>
              </a:path>
            </a:pathLst>
          </a:custGeom>
          <a:solidFill>
            <a:srgbClr val="0A273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1917" y="6324600"/>
            <a:ext cx="441959" cy="660400"/>
          </a:xfrm>
          <a:custGeom>
            <a:avLst/>
            <a:gdLst/>
            <a:ahLst/>
            <a:cxnLst/>
            <a:rect l="l" t="t" r="r" b="b"/>
            <a:pathLst>
              <a:path w="441960" h="660400">
                <a:moveTo>
                  <a:pt x="441628" y="0"/>
                </a:moveTo>
                <a:lnTo>
                  <a:pt x="296054" y="0"/>
                </a:lnTo>
                <a:lnTo>
                  <a:pt x="0" y="329404"/>
                </a:lnTo>
                <a:lnTo>
                  <a:pt x="296054" y="660400"/>
                </a:lnTo>
                <a:lnTo>
                  <a:pt x="441628" y="660400"/>
                </a:lnTo>
                <a:lnTo>
                  <a:pt x="145573" y="329404"/>
                </a:lnTo>
                <a:lnTo>
                  <a:pt x="441628" y="0"/>
                </a:lnTo>
                <a:close/>
              </a:path>
            </a:pathLst>
          </a:custGeom>
          <a:solidFill>
            <a:srgbClr val="071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55847" y="6499135"/>
            <a:ext cx="22821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1st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Steering</a:t>
            </a:r>
            <a:r>
              <a:rPr sz="1700" b="1" spc="-50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Committee</a:t>
            </a:r>
            <a:endParaRPr sz="1700">
              <a:latin typeface="Lato"/>
              <a:cs typeface="La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77300" y="2349500"/>
            <a:ext cx="0" cy="6578600"/>
          </a:xfrm>
          <a:custGeom>
            <a:avLst/>
            <a:gdLst/>
            <a:ahLst/>
            <a:cxnLst/>
            <a:rect l="l" t="t" r="r" b="b"/>
            <a:pathLst>
              <a:path h="6578600">
                <a:moveTo>
                  <a:pt x="0" y="0"/>
                </a:moveTo>
                <a:lnTo>
                  <a:pt x="0" y="6578599"/>
                </a:lnTo>
              </a:path>
            </a:pathLst>
          </a:custGeom>
          <a:ln w="50800">
            <a:solidFill>
              <a:srgbClr val="959A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00845" y="8932333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4">
                <a:moveTo>
                  <a:pt x="152907" y="0"/>
                </a:moveTo>
                <a:lnTo>
                  <a:pt x="0" y="0"/>
                </a:lnTo>
                <a:lnTo>
                  <a:pt x="76453" y="152907"/>
                </a:lnTo>
                <a:lnTo>
                  <a:pt x="152907" y="0"/>
                </a:lnTo>
                <a:close/>
              </a:path>
            </a:pathLst>
          </a:custGeom>
          <a:solidFill>
            <a:srgbClr val="959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00845" y="2192359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76453" y="0"/>
                </a:moveTo>
                <a:lnTo>
                  <a:pt x="0" y="152907"/>
                </a:lnTo>
                <a:lnTo>
                  <a:pt x="152907" y="152907"/>
                </a:lnTo>
                <a:lnTo>
                  <a:pt x="76453" y="0"/>
                </a:lnTo>
                <a:close/>
              </a:path>
            </a:pathLst>
          </a:custGeom>
          <a:solidFill>
            <a:srgbClr val="959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2700" y="6324600"/>
            <a:ext cx="1473200" cy="660400"/>
          </a:xfrm>
          <a:prstGeom prst="rect">
            <a:avLst/>
          </a:prstGeom>
          <a:solidFill>
            <a:srgbClr val="103547"/>
          </a:solidFill>
        </p:spPr>
        <p:txBody>
          <a:bodyPr vert="horz" wrap="square" lIns="0" tIns="1905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500"/>
              </a:spcBef>
            </a:pPr>
            <a:r>
              <a:rPr sz="1800" spc="-20" dirty="0">
                <a:solidFill>
                  <a:srgbClr val="FEFEFE"/>
                </a:solidFill>
                <a:latin typeface="Lato-Light"/>
                <a:cs typeface="Lato-Light"/>
              </a:rPr>
              <a:t>May</a:t>
            </a:r>
            <a:r>
              <a:rPr sz="1800" spc="-65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800" dirty="0">
                <a:solidFill>
                  <a:srgbClr val="FEFEFE"/>
                </a:solidFill>
                <a:latin typeface="Lato-Light"/>
                <a:cs typeface="Lato-Light"/>
              </a:rPr>
              <a:t>2018</a:t>
            </a:r>
            <a:endParaRPr sz="1800">
              <a:latin typeface="Lato-Light"/>
              <a:cs typeface="Lato-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91400" y="5003800"/>
            <a:ext cx="1460500" cy="673100"/>
          </a:xfrm>
          <a:prstGeom prst="rect">
            <a:avLst/>
          </a:prstGeom>
          <a:solidFill>
            <a:srgbClr val="3187B2"/>
          </a:solidFill>
        </p:spPr>
        <p:txBody>
          <a:bodyPr vert="horz" wrap="square" lIns="0" tIns="19494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535"/>
              </a:spcBef>
            </a:pPr>
            <a:r>
              <a:rPr sz="1800" spc="-10" dirty="0">
                <a:solidFill>
                  <a:srgbClr val="FEFEFE"/>
                </a:solidFill>
                <a:latin typeface="Lato-Light"/>
                <a:cs typeface="Lato-Light"/>
              </a:rPr>
              <a:t>Sept</a:t>
            </a:r>
            <a:r>
              <a:rPr sz="1800" spc="-30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800" dirty="0">
                <a:solidFill>
                  <a:srgbClr val="FEFEFE"/>
                </a:solidFill>
                <a:latin typeface="Lato-Light"/>
                <a:cs typeface="Lato-Light"/>
              </a:rPr>
              <a:t>2018</a:t>
            </a:r>
            <a:endParaRPr sz="1800">
              <a:latin typeface="Lato-Light"/>
              <a:cs typeface="Lato-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02700" y="3848100"/>
            <a:ext cx="1473200" cy="673100"/>
          </a:xfrm>
          <a:prstGeom prst="rect">
            <a:avLst/>
          </a:prstGeom>
          <a:solidFill>
            <a:srgbClr val="266C8E">
              <a:alpha val="49679"/>
            </a:srgbClr>
          </a:solidFill>
        </p:spPr>
        <p:txBody>
          <a:bodyPr vert="horz" wrap="square" lIns="0" tIns="21209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670"/>
              </a:spcBef>
            </a:pPr>
            <a:r>
              <a:rPr sz="1800" spc="-5" dirty="0">
                <a:solidFill>
                  <a:srgbClr val="FEFEFE"/>
                </a:solidFill>
                <a:latin typeface="Lato-Light"/>
                <a:cs typeface="Lato-Light"/>
              </a:rPr>
              <a:t>Oct</a:t>
            </a:r>
            <a:r>
              <a:rPr sz="1800" spc="-20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800" dirty="0">
                <a:solidFill>
                  <a:srgbClr val="FEFEFE"/>
                </a:solidFill>
                <a:latin typeface="Lato-Light"/>
                <a:cs typeface="Lato-Light"/>
              </a:rPr>
              <a:t>2018</a:t>
            </a:r>
            <a:endParaRPr sz="1800">
              <a:latin typeface="Lato-Light"/>
              <a:cs typeface="Lato-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91400" y="2679700"/>
            <a:ext cx="1460500" cy="763029"/>
          </a:xfrm>
          <a:prstGeom prst="rect">
            <a:avLst/>
          </a:prstGeom>
          <a:solidFill>
            <a:srgbClr val="3187B2"/>
          </a:solidFill>
        </p:spPr>
        <p:txBody>
          <a:bodyPr vert="horz" wrap="square" lIns="0" tIns="20701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630"/>
              </a:spcBef>
            </a:pPr>
            <a:r>
              <a:rPr lang="en-US" sz="1800" spc="-20" dirty="0">
                <a:solidFill>
                  <a:srgbClr val="FEFEFE"/>
                </a:solidFill>
                <a:latin typeface="Lato-Light"/>
                <a:cs typeface="Lato-Light"/>
              </a:rPr>
              <a:t>March </a:t>
            </a:r>
            <a:r>
              <a:rPr sz="1800" spc="-70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800" dirty="0">
                <a:solidFill>
                  <a:srgbClr val="FEFEFE"/>
                </a:solidFill>
                <a:latin typeface="Lato-Light"/>
                <a:cs typeface="Lato-Light"/>
              </a:rPr>
              <a:t>2019</a:t>
            </a:r>
            <a:endParaRPr sz="1800" dirty="0">
              <a:latin typeface="Lato-Light"/>
              <a:cs typeface="Lato-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09326" y="7612285"/>
            <a:ext cx="128651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-5" dirty="0">
                <a:solidFill>
                  <a:srgbClr val="FEFEFE"/>
                </a:solidFill>
                <a:latin typeface="Lato-Light"/>
                <a:cs typeface="Lato-Light"/>
              </a:rPr>
              <a:t>Held </a:t>
            </a:r>
            <a:r>
              <a:rPr sz="1100" dirty="0">
                <a:solidFill>
                  <a:srgbClr val="FEFEFE"/>
                </a:solidFill>
                <a:latin typeface="Lato-Light"/>
                <a:cs typeface="Lato-Light"/>
              </a:rPr>
              <a:t>in</a:t>
            </a:r>
            <a:r>
              <a:rPr sz="1100" spc="-15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100" spc="-10" dirty="0">
                <a:solidFill>
                  <a:srgbClr val="FEFEFE"/>
                </a:solidFill>
                <a:latin typeface="Lato-Light"/>
                <a:cs typeface="Lato-Light"/>
              </a:rPr>
              <a:t>Nairobi:</a:t>
            </a:r>
            <a:endParaRPr sz="1100">
              <a:latin typeface="Lato-Light"/>
              <a:cs typeface="Lato-Light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FEFEFE"/>
                </a:solidFill>
                <a:latin typeface="Lato-Light"/>
                <a:cs typeface="Lato-Light"/>
              </a:rPr>
              <a:t>- </a:t>
            </a:r>
            <a:r>
              <a:rPr sz="1100" spc="-10" dirty="0">
                <a:solidFill>
                  <a:srgbClr val="FEFEFE"/>
                </a:solidFill>
                <a:latin typeface="Lato-Light"/>
                <a:cs typeface="Lato-Light"/>
              </a:rPr>
              <a:t>Foundation</a:t>
            </a:r>
            <a:r>
              <a:rPr sz="1100" spc="-40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100" spc="-5" dirty="0">
                <a:solidFill>
                  <a:srgbClr val="FEFEFE"/>
                </a:solidFill>
                <a:latin typeface="Lato-Light"/>
                <a:cs typeface="Lato-Light"/>
              </a:rPr>
              <a:t>Session</a:t>
            </a:r>
            <a:endParaRPr sz="1100">
              <a:latin typeface="Lato-Light"/>
              <a:cs typeface="Lato-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94632" y="6273314"/>
            <a:ext cx="11010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EFEFE"/>
                </a:solidFill>
                <a:latin typeface="Lato-Light"/>
                <a:cs typeface="Lato-Light"/>
              </a:rPr>
              <a:t>Held </a:t>
            </a:r>
            <a:r>
              <a:rPr sz="1100" dirty="0">
                <a:solidFill>
                  <a:srgbClr val="FEFEFE"/>
                </a:solidFill>
                <a:latin typeface="Lato-Light"/>
                <a:cs typeface="Lato-Light"/>
              </a:rPr>
              <a:t>in </a:t>
            </a:r>
            <a:r>
              <a:rPr sz="1100" spc="-10" dirty="0">
                <a:solidFill>
                  <a:srgbClr val="FEFEFE"/>
                </a:solidFill>
                <a:latin typeface="Lato-Light"/>
                <a:cs typeface="Lato-Light"/>
              </a:rPr>
              <a:t>New</a:t>
            </a:r>
            <a:r>
              <a:rPr sz="1100" spc="-145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100" spc="-25" dirty="0">
                <a:solidFill>
                  <a:srgbClr val="FEFEFE"/>
                </a:solidFill>
                <a:latin typeface="Lato-Light"/>
                <a:cs typeface="Lato-Light"/>
              </a:rPr>
              <a:t>York:</a:t>
            </a:r>
            <a:endParaRPr sz="1100">
              <a:latin typeface="Lato-Light"/>
              <a:cs typeface="Lato-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94632" y="6420577"/>
            <a:ext cx="60325" cy="3556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800" spc="5" dirty="0">
                <a:solidFill>
                  <a:srgbClr val="FFFFFF"/>
                </a:solidFill>
                <a:latin typeface="Helvetica-Light"/>
                <a:cs typeface="Helvetica-Light"/>
              </a:rPr>
              <a:t>-</a:t>
            </a:r>
            <a:endParaRPr sz="80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800" spc="5" dirty="0">
                <a:solidFill>
                  <a:srgbClr val="FFFFFF"/>
                </a:solidFill>
                <a:latin typeface="Helvetica-Light"/>
                <a:cs typeface="Helvetica-Light"/>
              </a:rPr>
              <a:t>-</a:t>
            </a:r>
            <a:endParaRPr sz="800">
              <a:latin typeface="Helvetica-Light"/>
              <a:cs typeface="Helvetica-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58395" y="6438414"/>
            <a:ext cx="925830" cy="523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solidFill>
                  <a:srgbClr val="FEFEFE"/>
                </a:solidFill>
                <a:latin typeface="Lato-Light"/>
                <a:cs typeface="Lato-Light"/>
              </a:rPr>
              <a:t>Set </a:t>
            </a:r>
            <a:r>
              <a:rPr sz="1100" dirty="0">
                <a:solidFill>
                  <a:srgbClr val="FEFEFE"/>
                </a:solidFill>
                <a:latin typeface="Lato-Light"/>
                <a:cs typeface="Lato-Light"/>
              </a:rPr>
              <a:t>the</a:t>
            </a:r>
            <a:r>
              <a:rPr sz="1100" spc="-80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100" spc="-5" dirty="0">
                <a:solidFill>
                  <a:srgbClr val="FEFEFE"/>
                </a:solidFill>
                <a:latin typeface="Lato-Light"/>
                <a:cs typeface="Lato-Light"/>
              </a:rPr>
              <a:t>agenda  Contributions  to</a:t>
            </a:r>
            <a:r>
              <a:rPr sz="1100" spc="-10" dirty="0">
                <a:solidFill>
                  <a:srgbClr val="FEFEFE"/>
                </a:solidFill>
                <a:latin typeface="Lato-Light"/>
                <a:cs typeface="Lato-Light"/>
              </a:rPr>
              <a:t> </a:t>
            </a:r>
            <a:r>
              <a:rPr sz="1100" spc="-35" dirty="0">
                <a:solidFill>
                  <a:srgbClr val="FEFEFE"/>
                </a:solidFill>
                <a:latin typeface="Lato-Light"/>
                <a:cs typeface="Lato-Light"/>
              </a:rPr>
              <a:t>PoW</a:t>
            </a:r>
            <a:endParaRPr sz="1100">
              <a:latin typeface="Lato-Light"/>
              <a:cs typeface="Lato-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557" y="5130883"/>
            <a:ext cx="603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FFFFF"/>
                </a:solidFill>
                <a:latin typeface="Helvetica-Light"/>
                <a:cs typeface="Helvetica-Light"/>
              </a:rPr>
              <a:t>-</a:t>
            </a:r>
            <a:endParaRPr sz="800">
              <a:latin typeface="Helvetica-Light"/>
              <a:cs typeface="Helvetica-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801100" y="8928100"/>
            <a:ext cx="165100" cy="152400"/>
          </a:xfrm>
          <a:custGeom>
            <a:avLst/>
            <a:gdLst/>
            <a:ahLst/>
            <a:cxnLst/>
            <a:rect l="l" t="t" r="r" b="b"/>
            <a:pathLst>
              <a:path w="165100" h="152400">
                <a:moveTo>
                  <a:pt x="0" y="0"/>
                </a:moveTo>
                <a:lnTo>
                  <a:pt x="165100" y="0"/>
                </a:lnTo>
                <a:lnTo>
                  <a:pt x="1651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5200" y="5904213"/>
            <a:ext cx="4254500" cy="955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5200" y="5697164"/>
            <a:ext cx="4253230" cy="706120"/>
          </a:xfrm>
          <a:custGeom>
            <a:avLst/>
            <a:gdLst/>
            <a:ahLst/>
            <a:cxnLst/>
            <a:rect l="l" t="t" r="r" b="b"/>
            <a:pathLst>
              <a:path w="4253230" h="706120">
                <a:moveTo>
                  <a:pt x="4231711" y="0"/>
                </a:moveTo>
                <a:lnTo>
                  <a:pt x="5258" y="36903"/>
                </a:lnTo>
                <a:lnTo>
                  <a:pt x="0" y="705918"/>
                </a:lnTo>
                <a:lnTo>
                  <a:pt x="4252959" y="213484"/>
                </a:lnTo>
                <a:lnTo>
                  <a:pt x="4231711" y="0"/>
                </a:lnTo>
                <a:close/>
              </a:path>
            </a:pathLst>
          </a:custGeom>
          <a:solidFill>
            <a:srgbClr val="1E1E1E">
              <a:alpha val="576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3500" y="368300"/>
            <a:ext cx="1612900" cy="12446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2374900"/>
            <a:ext cx="2438400" cy="3175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7200" y="2362200"/>
            <a:ext cx="2438400" cy="33147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4800" y="2362200"/>
            <a:ext cx="2425700" cy="3327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73525" y="527308"/>
            <a:ext cx="59530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</a:tabLst>
            </a:pPr>
            <a:r>
              <a:rPr lang="en-US" sz="4400" b="1" spc="-10" dirty="0">
                <a:solidFill>
                  <a:schemeClr val="accent1"/>
                </a:solidFill>
              </a:rPr>
              <a:t>Impacts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3324992" y="1644650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4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3500" y="368300"/>
            <a:ext cx="1612900" cy="12446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3504" y="5865250"/>
            <a:ext cx="21495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Lato"/>
                <a:cs typeface="Lato"/>
              </a:rPr>
              <a:t>1st </a:t>
            </a:r>
            <a:r>
              <a:rPr sz="1500" b="1" spc="-15" dirty="0">
                <a:solidFill>
                  <a:srgbClr val="FFFFFF"/>
                </a:solidFill>
                <a:latin typeface="Lato"/>
                <a:cs typeface="Lato"/>
              </a:rPr>
              <a:t>Forum</a:t>
            </a:r>
            <a:r>
              <a:rPr sz="1500" b="1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Lato"/>
                <a:cs typeface="Lato"/>
              </a:rPr>
              <a:t>Session</a:t>
            </a:r>
            <a:endParaRPr sz="1500" dirty="0">
              <a:latin typeface="Lato"/>
              <a:cs typeface="La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9700" y="2362200"/>
            <a:ext cx="2438400" cy="3327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4593" y="5840790"/>
            <a:ext cx="24384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1st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Steering</a:t>
            </a:r>
            <a:r>
              <a:rPr sz="1700" b="1" spc="-50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Committee</a:t>
            </a:r>
            <a:endParaRPr sz="1700" dirty="0">
              <a:latin typeface="Lato"/>
              <a:cs typeface="La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4711" y="6321013"/>
            <a:ext cx="2284095" cy="173893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Forum’s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Governing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Consortium  identified work streams to support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in 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2018-2019,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in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consultation with 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relevant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UN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programmes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sister  agencies</a:t>
            </a:r>
            <a:endParaRPr lang="en-US" sz="1100" spc="-5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marR="5080">
              <a:lnSpc>
                <a:spcPts val="1300"/>
              </a:lnSpc>
              <a:spcBef>
                <a:spcPts val="160"/>
              </a:spcBef>
            </a:pPr>
            <a:endParaRPr lang="en-US" sz="1100" spc="-5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lang="en-US" sz="1100" spc="-5" dirty="0">
                <a:solidFill>
                  <a:srgbClr val="FFFFFF"/>
                </a:solidFill>
                <a:latin typeface="Lato"/>
                <a:cs typeface="Lato"/>
              </a:rPr>
              <a:t>Big Data and supporting a digital platform for open source access identified as top priority for intervention by the Forum </a:t>
            </a:r>
            <a:endParaRPr sz="1100" dirty="0">
              <a:latin typeface="Lato"/>
              <a:cs typeface="La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7661" y="5840728"/>
            <a:ext cx="2574524" cy="204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Earth </a:t>
            </a:r>
            <a:r>
              <a:rPr sz="1700" b="1" spc="-10" dirty="0">
                <a:solidFill>
                  <a:srgbClr val="FEFEFE"/>
                </a:solidFill>
                <a:latin typeface="Lato"/>
                <a:cs typeface="Lato"/>
              </a:rPr>
              <a:t>Innovation</a:t>
            </a:r>
            <a:r>
              <a:rPr sz="1700" b="1" spc="-30" dirty="0">
                <a:solidFill>
                  <a:srgbClr val="FEFEFE"/>
                </a:solidFill>
                <a:latin typeface="Lato"/>
                <a:cs typeface="Lato"/>
              </a:rPr>
              <a:t> </a:t>
            </a:r>
            <a:r>
              <a:rPr sz="1700" b="1" spc="-5" dirty="0">
                <a:solidFill>
                  <a:srgbClr val="FEFEFE"/>
                </a:solidFill>
                <a:latin typeface="Lato"/>
                <a:cs typeface="Lato"/>
              </a:rPr>
              <a:t>Summit</a:t>
            </a:r>
            <a:endParaRPr lang="en-US" sz="1100" dirty="0">
              <a:latin typeface="Lato"/>
              <a:cs typeface="Lato"/>
            </a:endParaRP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lang="en-US" sz="1700" b="1" spc="-5" dirty="0">
                <a:solidFill>
                  <a:srgbClr val="FEFEFE"/>
                </a:solidFill>
                <a:latin typeface="Lato"/>
                <a:cs typeface="Lato"/>
              </a:rPr>
              <a:t>UNEA Bureau</a:t>
            </a: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endParaRPr lang="en-US" sz="1700" b="1" spc="-5" dirty="0">
              <a:solidFill>
                <a:srgbClr val="FEFEFE"/>
              </a:solidFill>
              <a:latin typeface="Lato"/>
              <a:cs typeface="Lato"/>
            </a:endParaRP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solidFill>
                  <a:srgbClr val="FEFEFE"/>
                </a:solidFill>
                <a:latin typeface="Lato"/>
                <a:cs typeface="Lato"/>
              </a:rPr>
              <a:t>UNEA Bureau invites Forum to advise on innovation, frontier technologies and resource efficiency.</a:t>
            </a: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endParaRPr lang="en-US" sz="1100" spc="-5" dirty="0">
              <a:solidFill>
                <a:srgbClr val="FEFEFE"/>
              </a:solidFill>
              <a:latin typeface="Lato"/>
              <a:cs typeface="Lato"/>
            </a:endParaRP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solidFill>
                  <a:srgbClr val="FEFEFE"/>
                </a:solidFill>
                <a:latin typeface="Lato"/>
                <a:cs typeface="Lato"/>
              </a:rPr>
              <a:t>Ministers advised to prioritize Big Data as key issue requiring support, financing and strategy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98001" y="5865250"/>
            <a:ext cx="2690812" cy="23647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17780"/>
            <a:r>
              <a:rPr lang="en-US" sz="1700" b="1" spc="-5" dirty="0">
                <a:solidFill>
                  <a:srgbClr val="FEFEFE"/>
                </a:solidFill>
                <a:latin typeface="Lato"/>
                <a:cs typeface="Lato"/>
              </a:rPr>
              <a:t>Inception of Big Data Working Group</a:t>
            </a:r>
          </a:p>
          <a:p>
            <a:pPr marL="12700" marR="17780">
              <a:lnSpc>
                <a:spcPts val="1300"/>
              </a:lnSpc>
              <a:spcBef>
                <a:spcPts val="160"/>
              </a:spcBef>
            </a:pPr>
            <a:endParaRPr lang="en-US" sz="1100" spc="-5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marR="1778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An Extraordinary Session was hosted</a:t>
            </a:r>
            <a:r>
              <a:rPr sz="110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by 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Government of</a:t>
            </a:r>
            <a:r>
              <a:rPr sz="110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France.</a:t>
            </a:r>
            <a:endParaRPr sz="1100" dirty="0">
              <a:latin typeface="Lato"/>
              <a:cs typeface="Lato"/>
            </a:endParaRPr>
          </a:p>
          <a:p>
            <a:pPr marL="12700" marR="5080">
              <a:lnSpc>
                <a:spcPts val="1300"/>
              </a:lnSpc>
              <a:spcBef>
                <a:spcPts val="405"/>
              </a:spcBef>
            </a:pPr>
            <a:r>
              <a:rPr sz="1100" spc="-20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tracks: Big Data</a:t>
            </a:r>
            <a:r>
              <a:rPr lang="en-US" sz="1100" spc="-5" dirty="0">
                <a:solidFill>
                  <a:srgbClr val="FFFFFF"/>
                </a:solidFill>
                <a:latin typeface="Lato"/>
                <a:cs typeface="Lato"/>
              </a:rPr>
              <a:t> gaps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, Earth observations 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remote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sensing,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Governance, Equity 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Ethics; Financing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opportunities 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in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Lato"/>
                <a:cs typeface="Lato"/>
              </a:rPr>
              <a:t>PPP</a:t>
            </a:r>
            <a:r>
              <a:rPr lang="en-US" sz="1100" spc="-30" dirty="0">
                <a:solidFill>
                  <a:srgbClr val="FFFFFF"/>
                </a:solidFill>
                <a:latin typeface="Lato"/>
                <a:cs typeface="Lato"/>
              </a:rPr>
              <a:t>, </a:t>
            </a:r>
            <a:r>
              <a:rPr lang="en-US" sz="1100" spc="-5" dirty="0">
                <a:solidFill>
                  <a:srgbClr val="FFFFFF"/>
                </a:solidFill>
                <a:latin typeface="Lato"/>
                <a:cs typeface="Lato"/>
              </a:rPr>
              <a:t>Opportunities </a:t>
            </a:r>
            <a:r>
              <a:rPr lang="en-US" sz="1100" spc="-10" dirty="0">
                <a:solidFill>
                  <a:srgbClr val="FFFFFF"/>
                </a:solidFill>
                <a:latin typeface="Lato"/>
                <a:cs typeface="Lato"/>
              </a:rPr>
              <a:t>offered by  </a:t>
            </a:r>
            <a:r>
              <a:rPr lang="en-US" sz="1100" spc="-5" dirty="0">
                <a:solidFill>
                  <a:srgbClr val="FFFFFF"/>
                </a:solidFill>
                <a:latin typeface="Lato"/>
                <a:cs typeface="Lato"/>
              </a:rPr>
              <a:t>Artificial Intelligence </a:t>
            </a:r>
            <a:r>
              <a:rPr lang="en-US"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lang="en-US" sz="1100" spc="-5" dirty="0">
                <a:solidFill>
                  <a:srgbClr val="FFFFFF"/>
                </a:solidFill>
                <a:latin typeface="Lato"/>
                <a:cs typeface="Lato"/>
              </a:rPr>
              <a:t>Machine  Learning; </a:t>
            </a:r>
            <a:endParaRPr sz="1100" dirty="0">
              <a:latin typeface="Lato"/>
              <a:cs typeface="Lato"/>
            </a:endParaRPr>
          </a:p>
          <a:p>
            <a:pPr marL="12700" marR="45085">
              <a:lnSpc>
                <a:spcPts val="1300"/>
              </a:lnSpc>
              <a:spcBef>
                <a:spcPts val="409"/>
              </a:spcBef>
            </a:pPr>
            <a:endParaRPr sz="1100" dirty="0">
              <a:latin typeface="Lato"/>
              <a:cs typeface="La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47200" y="4936831"/>
            <a:ext cx="2438400" cy="753110"/>
          </a:xfrm>
          <a:custGeom>
            <a:avLst/>
            <a:gdLst/>
            <a:ahLst/>
            <a:cxnLst/>
            <a:rect l="l" t="t" r="r" b="b"/>
            <a:pathLst>
              <a:path w="2438400" h="753110">
                <a:moveTo>
                  <a:pt x="2436578" y="0"/>
                </a:moveTo>
                <a:lnTo>
                  <a:pt x="0" y="153301"/>
                </a:lnTo>
                <a:lnTo>
                  <a:pt x="0" y="752768"/>
                </a:lnTo>
                <a:lnTo>
                  <a:pt x="2438400" y="752768"/>
                </a:lnTo>
                <a:lnTo>
                  <a:pt x="2436578" y="0"/>
                </a:lnTo>
                <a:close/>
              </a:path>
            </a:pathLst>
          </a:custGeom>
          <a:solidFill>
            <a:srgbClr val="3187B2">
              <a:alpha val="796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4800" y="4962294"/>
            <a:ext cx="2428240" cy="753110"/>
          </a:xfrm>
          <a:custGeom>
            <a:avLst/>
            <a:gdLst/>
            <a:ahLst/>
            <a:cxnLst/>
            <a:rect l="l" t="t" r="r" b="b"/>
            <a:pathLst>
              <a:path w="2428240" h="753110">
                <a:moveTo>
                  <a:pt x="2427975" y="0"/>
                </a:moveTo>
                <a:lnTo>
                  <a:pt x="0" y="153301"/>
                </a:lnTo>
                <a:lnTo>
                  <a:pt x="0" y="752706"/>
                </a:lnTo>
                <a:lnTo>
                  <a:pt x="2425700" y="752706"/>
                </a:lnTo>
                <a:lnTo>
                  <a:pt x="2427975" y="0"/>
                </a:lnTo>
                <a:close/>
              </a:path>
            </a:pathLst>
          </a:custGeom>
          <a:solidFill>
            <a:srgbClr val="3187B2">
              <a:alpha val="796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9700" y="4936831"/>
            <a:ext cx="2438400" cy="753110"/>
          </a:xfrm>
          <a:custGeom>
            <a:avLst/>
            <a:gdLst/>
            <a:ahLst/>
            <a:cxnLst/>
            <a:rect l="l" t="t" r="r" b="b"/>
            <a:pathLst>
              <a:path w="2438400" h="753110">
                <a:moveTo>
                  <a:pt x="2435358" y="0"/>
                </a:moveTo>
                <a:lnTo>
                  <a:pt x="0" y="153301"/>
                </a:lnTo>
                <a:lnTo>
                  <a:pt x="0" y="752768"/>
                </a:lnTo>
                <a:lnTo>
                  <a:pt x="2438400" y="752768"/>
                </a:lnTo>
                <a:lnTo>
                  <a:pt x="2435358" y="0"/>
                </a:lnTo>
                <a:close/>
              </a:path>
            </a:pathLst>
          </a:custGeom>
          <a:solidFill>
            <a:srgbClr val="3187B2">
              <a:alpha val="796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4600" y="4949531"/>
            <a:ext cx="2438400" cy="753110"/>
          </a:xfrm>
          <a:custGeom>
            <a:avLst/>
            <a:gdLst/>
            <a:ahLst/>
            <a:cxnLst/>
            <a:rect l="l" t="t" r="r" b="b"/>
            <a:pathLst>
              <a:path w="2438400" h="753110">
                <a:moveTo>
                  <a:pt x="2434607" y="0"/>
                </a:moveTo>
                <a:lnTo>
                  <a:pt x="0" y="153301"/>
                </a:lnTo>
                <a:lnTo>
                  <a:pt x="0" y="752768"/>
                </a:lnTo>
                <a:lnTo>
                  <a:pt x="2438400" y="752768"/>
                </a:lnTo>
                <a:lnTo>
                  <a:pt x="2434607" y="0"/>
                </a:lnTo>
                <a:close/>
              </a:path>
            </a:pathLst>
          </a:custGeom>
          <a:solidFill>
            <a:srgbClr val="3187B2">
              <a:alpha val="796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51890" y="5194501"/>
            <a:ext cx="63119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Lato"/>
                <a:cs typeface="Lato"/>
              </a:rPr>
              <a:t>NAIROBI</a:t>
            </a:r>
            <a:endParaRPr sz="1100">
              <a:latin typeface="Lato"/>
              <a:cs typeface="Lato"/>
            </a:endParaRPr>
          </a:p>
          <a:p>
            <a:pPr marL="12700">
              <a:lnSpc>
                <a:spcPts val="1310"/>
              </a:lnSpc>
            </a:pPr>
            <a:r>
              <a:rPr sz="1100" spc="-5" dirty="0">
                <a:solidFill>
                  <a:srgbClr val="FFFFFF"/>
                </a:solidFill>
                <a:latin typeface="Lato-Medium"/>
                <a:cs typeface="Lato-Medium"/>
              </a:rPr>
              <a:t>Dec</a:t>
            </a:r>
            <a:r>
              <a:rPr sz="1100" spc="-70" dirty="0">
                <a:solidFill>
                  <a:srgbClr val="FFFFFF"/>
                </a:solidFill>
                <a:latin typeface="Lato-Medium"/>
                <a:cs typeface="Lato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Lato-Medium"/>
                <a:cs typeface="Lato-Medium"/>
              </a:rPr>
              <a:t>2017</a:t>
            </a:r>
            <a:endParaRPr sz="1100">
              <a:latin typeface="Lato-Medium"/>
              <a:cs typeface="Lato-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8048" y="5194501"/>
            <a:ext cx="76581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Lato"/>
                <a:cs typeface="Lato"/>
              </a:rPr>
              <a:t>NEW</a:t>
            </a:r>
            <a:r>
              <a:rPr sz="1100" b="1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Lato"/>
                <a:cs typeface="Lato"/>
              </a:rPr>
              <a:t>YORK</a:t>
            </a:r>
            <a:endParaRPr sz="1100">
              <a:latin typeface="Lato"/>
              <a:cs typeface="Lato"/>
            </a:endParaRPr>
          </a:p>
          <a:p>
            <a:pPr marL="12700">
              <a:lnSpc>
                <a:spcPts val="1310"/>
              </a:lnSpc>
            </a:pP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May</a:t>
            </a:r>
            <a:r>
              <a:rPr sz="1100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2018</a:t>
            </a:r>
            <a:endParaRPr sz="1100">
              <a:latin typeface="Lato"/>
              <a:cs typeface="La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04026" y="5194501"/>
            <a:ext cx="662305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FFFFFF"/>
                </a:solidFill>
                <a:latin typeface="Lato"/>
                <a:cs typeface="Lato"/>
              </a:rPr>
              <a:t>TALLIN</a:t>
            </a:r>
            <a:endParaRPr sz="1100">
              <a:latin typeface="Lato"/>
              <a:cs typeface="Lato"/>
            </a:endParaRPr>
          </a:p>
          <a:p>
            <a:pPr marL="12700">
              <a:lnSpc>
                <a:spcPts val="1310"/>
              </a:lnSpc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Sept</a:t>
            </a:r>
            <a:r>
              <a:rPr sz="11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2018</a:t>
            </a:r>
            <a:endParaRPr sz="1100">
              <a:latin typeface="Lato"/>
              <a:cs typeface="La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24586" y="5194501"/>
            <a:ext cx="61341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FFFFFF"/>
                </a:solidFill>
                <a:latin typeface="Lato"/>
                <a:cs typeface="Lato"/>
              </a:rPr>
              <a:t>PARIS</a:t>
            </a:r>
            <a:endParaRPr sz="1100">
              <a:latin typeface="Lato"/>
              <a:cs typeface="Lato"/>
            </a:endParaRPr>
          </a:p>
          <a:p>
            <a:pPr marL="12700">
              <a:lnSpc>
                <a:spcPts val="1310"/>
              </a:lnSpc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Oct</a:t>
            </a:r>
            <a:r>
              <a:rPr sz="11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2018</a:t>
            </a:r>
            <a:endParaRPr sz="1100">
              <a:latin typeface="Lato"/>
              <a:cs typeface="La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4170" y="6307901"/>
            <a:ext cx="2459355" cy="90537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3020">
              <a:lnSpc>
                <a:spcPts val="1300"/>
              </a:lnSpc>
              <a:spcBef>
                <a:spcPts val="160"/>
              </a:spcBef>
            </a:pPr>
            <a:r>
              <a:rPr lang="en-US" sz="1200" spc="-5" dirty="0">
                <a:solidFill>
                  <a:srgbClr val="FFFFFF"/>
                </a:solidFill>
                <a:latin typeface="Lato-Medium"/>
                <a:cs typeface="Lato-Medium"/>
              </a:rPr>
              <a:t>Forum Governing Consortium Established</a:t>
            </a:r>
          </a:p>
          <a:p>
            <a:pPr marL="12700" marR="33020">
              <a:lnSpc>
                <a:spcPts val="1300"/>
              </a:lnSpc>
              <a:spcBef>
                <a:spcPts val="160"/>
              </a:spcBef>
            </a:pPr>
            <a:endParaRPr lang="en-US" sz="1200" spc="-5" dirty="0">
              <a:solidFill>
                <a:srgbClr val="FFFFFF"/>
              </a:solidFill>
              <a:latin typeface="Lato-Medium"/>
              <a:cs typeface="Lato-Medium"/>
            </a:endParaRPr>
          </a:p>
          <a:p>
            <a:pPr marL="12700" marR="33020">
              <a:lnSpc>
                <a:spcPts val="1300"/>
              </a:lnSpc>
              <a:spcBef>
                <a:spcPts val="160"/>
              </a:spcBef>
            </a:pPr>
            <a:r>
              <a:rPr lang="en-US" sz="1200" spc="-5" dirty="0">
                <a:solidFill>
                  <a:srgbClr val="FFFFFF"/>
                </a:solidFill>
                <a:latin typeface="Lato-Medium"/>
                <a:cs typeface="Lato-Medium"/>
              </a:rPr>
              <a:t>Launch of Global Partnership for Citizen Science </a:t>
            </a:r>
            <a:endParaRPr sz="12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87254" y="570206"/>
            <a:ext cx="9497092" cy="73866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UN Multi-Sector Cooperation Platform for the Environment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0" name="object 11"/>
          <p:cNvSpPr/>
          <p:nvPr/>
        </p:nvSpPr>
        <p:spPr>
          <a:xfrm>
            <a:off x="11632490" y="579225"/>
            <a:ext cx="1174794" cy="64351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/>
          <p:nvPr/>
        </p:nvSpPr>
        <p:spPr>
          <a:xfrm>
            <a:off x="330200" y="427243"/>
            <a:ext cx="1541716" cy="8145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25400" y="1676400"/>
            <a:ext cx="12807284" cy="784830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Responds to demand by governments for  stronger Science-Policy-Business interface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Solutions-based, multi-sector, cross-agency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Aligned with SDGs, Rio Conventions, UNEA Decisions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Self-governing, co-financed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Informs UNEA – direct access to decision making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Commitment to Circular Economy, Resource Efficiency, Nature-based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Thrives on gaps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Promotes Deployment of innovative </a:t>
            </a:r>
            <a:r>
              <a:rPr lang="en-US" sz="2400" dirty="0" err="1">
                <a:solidFill>
                  <a:schemeClr val="bg1"/>
                </a:solidFill>
                <a:latin typeface="Lato"/>
              </a:rPr>
              <a:t>Sust</a:t>
            </a:r>
            <a:r>
              <a:rPr lang="en-US" sz="2400" dirty="0">
                <a:solidFill>
                  <a:schemeClr val="bg1"/>
                </a:solidFill>
                <a:latin typeface="Lato"/>
              </a:rPr>
              <a:t>. Tech, supported by policy incentives + innovative financing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Promotes access to Big Data and a digital ecosystem for the planet, strengthened by one global partnership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</a:rPr>
              <a:t> New metrics for measuring performance aligned with SDG indicators</a:t>
            </a:r>
          </a:p>
        </p:txBody>
      </p:sp>
    </p:spTree>
    <p:extLst>
      <p:ext uri="{BB962C8B-B14F-4D97-AF65-F5344CB8AC3E}">
        <p14:creationId xmlns:p14="http://schemas.microsoft.com/office/powerpoint/2010/main" val="25291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6654800" cy="296207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02800" y="457200"/>
            <a:ext cx="24478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</a:tabLst>
            </a:pPr>
            <a:r>
              <a:rPr lang="en-US" sz="4400" b="1" spc="-10" dirty="0">
                <a:solidFill>
                  <a:schemeClr val="accent1"/>
                </a:solidFill>
              </a:rPr>
              <a:t>Impacts</a:t>
            </a:r>
            <a:endParaRPr spc="-10" dirty="0"/>
          </a:p>
        </p:txBody>
      </p:sp>
      <p:sp>
        <p:nvSpPr>
          <p:cNvPr id="24" name="TextBox 23"/>
          <p:cNvSpPr txBox="1"/>
          <p:nvPr/>
        </p:nvSpPr>
        <p:spPr>
          <a:xfrm>
            <a:off x="450851" y="3952895"/>
            <a:ext cx="1166807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Ministerial Declaration unanimously stipulates a Big Data Strategy by 2025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Launch of Green Tech Startup Initiative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Govs</a:t>
            </a:r>
            <a:r>
              <a:rPr lang="en-US" sz="2800" dirty="0">
                <a:solidFill>
                  <a:schemeClr val="bg1"/>
                </a:solidFill>
              </a:rPr>
              <a:t> request regional SPBF Fora linked to regional ministerial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Member States request Forum convenes during not ahead of UNEA for better interaction with Ministerial segment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Member States recognize the importance of the Forum convening on annual basis – including during UNEA gap year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New era begins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000" y="311447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Nairobi, March 2019</a:t>
            </a:r>
          </a:p>
        </p:txBody>
      </p:sp>
    </p:spTree>
    <p:extLst>
      <p:ext uri="{BB962C8B-B14F-4D97-AF65-F5344CB8AC3E}">
        <p14:creationId xmlns:p14="http://schemas.microsoft.com/office/powerpoint/2010/main" val="249699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161" y="316645"/>
            <a:ext cx="491139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  <a:tab pos="5471160" algn="l"/>
              </a:tabLst>
            </a:pPr>
            <a:r>
              <a:rPr lang="en-US" sz="4000" dirty="0">
                <a:solidFill>
                  <a:schemeClr val="accent1"/>
                </a:solidFill>
                <a:latin typeface="Lato"/>
              </a:rPr>
              <a:t>2019 – 2020 - 2022 </a:t>
            </a:r>
            <a:endParaRPr sz="4000" dirty="0">
              <a:solidFill>
                <a:schemeClr val="accent1"/>
              </a:solidFill>
              <a:latin typeface="Lato"/>
            </a:endParaRPr>
          </a:p>
        </p:txBody>
      </p:sp>
      <p:sp>
        <p:nvSpPr>
          <p:cNvPr id="9" name="object 9"/>
          <p:cNvSpPr/>
          <p:nvPr/>
        </p:nvSpPr>
        <p:spPr>
          <a:xfrm rot="1101628">
            <a:off x="3853854" y="2674180"/>
            <a:ext cx="1524000" cy="1660854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7031" y="35600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7860" y="8763000"/>
            <a:ext cx="1397000" cy="408288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6999" y="0"/>
                </a:moveTo>
                <a:lnTo>
                  <a:pt x="1389166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331" y="43855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9234" y="4234065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4646" y="5358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5" y="30020"/>
                </a:lnTo>
                <a:lnTo>
                  <a:pt x="29970" y="19419"/>
                </a:lnTo>
                <a:lnTo>
                  <a:pt x="30021" y="10775"/>
                </a:lnTo>
                <a:lnTo>
                  <a:pt x="19420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 flipV="1">
            <a:off x="4409857" y="5867400"/>
            <a:ext cx="1511300" cy="80567"/>
          </a:xfrm>
          <a:custGeom>
            <a:avLst/>
            <a:gdLst/>
            <a:ahLst/>
            <a:cxnLst/>
            <a:rect l="l" t="t" r="r" b="b"/>
            <a:pathLst>
              <a:path w="1511300">
                <a:moveTo>
                  <a:pt x="0" y="0"/>
                </a:moveTo>
                <a:lnTo>
                  <a:pt x="8133" y="0"/>
                </a:lnTo>
                <a:lnTo>
                  <a:pt x="151130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4598" y="71414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5422" y="2316730"/>
            <a:ext cx="48727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899"/>
                </a:lnTo>
                <a:lnTo>
                  <a:pt x="76875" y="452705"/>
                </a:lnTo>
                <a:lnTo>
                  <a:pt x="113681" y="483455"/>
                </a:lnTo>
                <a:lnTo>
                  <a:pt x="154201" y="506518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8"/>
                </a:lnTo>
                <a:lnTo>
                  <a:pt x="415899" y="483455"/>
                </a:lnTo>
                <a:lnTo>
                  <a:pt x="452705" y="452705"/>
                </a:lnTo>
                <a:lnTo>
                  <a:pt x="483455" y="415899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1"/>
                </a:lnTo>
                <a:lnTo>
                  <a:pt x="483455" y="113681"/>
                </a:lnTo>
                <a:lnTo>
                  <a:pt x="452705" y="76875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9326" y="731520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79"/>
                </a:lnTo>
                <a:lnTo>
                  <a:pt x="521894" y="332205"/>
                </a:lnTo>
                <a:lnTo>
                  <a:pt x="529582" y="287439"/>
                </a:lnTo>
                <a:lnTo>
                  <a:pt x="529582" y="242142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1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2527" y="860254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2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3"/>
                </a:lnTo>
                <a:lnTo>
                  <a:pt x="0" y="287440"/>
                </a:lnTo>
                <a:lnTo>
                  <a:pt x="7687" y="332206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6"/>
                </a:lnTo>
                <a:lnTo>
                  <a:pt x="529582" y="287440"/>
                </a:lnTo>
                <a:lnTo>
                  <a:pt x="529582" y="242143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2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3000" y="5638800"/>
            <a:ext cx="562242" cy="596076"/>
          </a:xfrm>
          <a:custGeom>
            <a:avLst/>
            <a:gdLst/>
            <a:ahLst/>
            <a:cxnLst/>
            <a:rect l="l" t="t" r="r" b="b"/>
            <a:pathLst>
              <a:path w="529590" h="529590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899" y="483456"/>
                </a:lnTo>
                <a:lnTo>
                  <a:pt x="452705" y="452706"/>
                </a:lnTo>
                <a:lnTo>
                  <a:pt x="483455" y="415900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2"/>
                </a:lnTo>
                <a:lnTo>
                  <a:pt x="483455" y="113681"/>
                </a:lnTo>
                <a:lnTo>
                  <a:pt x="452705" y="76876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6286" y="6255122"/>
            <a:ext cx="258064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5164" y="5189982"/>
            <a:ext cx="13066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Lato-Heavy"/>
              <a:cs typeface="Lato-Heavy"/>
            </a:endParaRPr>
          </a:p>
        </p:txBody>
      </p:sp>
      <p:sp>
        <p:nvSpPr>
          <p:cNvPr id="33" name="object 10"/>
          <p:cNvSpPr/>
          <p:nvPr/>
        </p:nvSpPr>
        <p:spPr>
          <a:xfrm>
            <a:off x="3156606" y="968497"/>
            <a:ext cx="6481731" cy="193549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TextBox 33"/>
          <p:cNvSpPr txBox="1"/>
          <p:nvPr/>
        </p:nvSpPr>
        <p:spPr>
          <a:xfrm>
            <a:off x="5684124" y="1447800"/>
            <a:ext cx="592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Governing Consortium Scoping Meeting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93811" y="5569803"/>
            <a:ext cx="584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Lato"/>
              </a:rPr>
              <a:t>Third Global Session SPBF 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C000"/>
                </a:solidFill>
                <a:latin typeface="Lato"/>
              </a:rPr>
              <a:t>GreenTech</a:t>
            </a:r>
            <a:r>
              <a:rPr lang="en-US" sz="2400" dirty="0">
                <a:solidFill>
                  <a:srgbClr val="FFC000"/>
                </a:solidFill>
                <a:latin typeface="Lato"/>
              </a:rPr>
              <a:t> Marketplace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699" y="2382940"/>
            <a:ext cx="322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NOV 2019, Canberra</a:t>
            </a:r>
            <a:endParaRPr lang="en-US" sz="16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6985" y="7011471"/>
            <a:ext cx="29220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February 2021,  UNEA, Nairobi</a:t>
            </a:r>
          </a:p>
          <a:p>
            <a:endParaRPr lang="en-US" sz="14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38" name="object 9"/>
          <p:cNvSpPr/>
          <p:nvPr/>
        </p:nvSpPr>
        <p:spPr>
          <a:xfrm rot="19968110">
            <a:off x="4091977" y="210624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5709524" y="2598003"/>
            <a:ext cx="50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Working Group on Big Data and Digital Platform for the Planet</a:t>
            </a:r>
          </a:p>
        </p:txBody>
      </p:sp>
      <p:sp>
        <p:nvSpPr>
          <p:cNvPr id="32" name="object 22"/>
          <p:cNvSpPr/>
          <p:nvPr/>
        </p:nvSpPr>
        <p:spPr>
          <a:xfrm>
            <a:off x="3631064" y="3990793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79"/>
                </a:lnTo>
                <a:lnTo>
                  <a:pt x="521894" y="332205"/>
                </a:lnTo>
                <a:lnTo>
                  <a:pt x="529582" y="287439"/>
                </a:lnTo>
                <a:lnTo>
                  <a:pt x="529582" y="242142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1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05377" y="3987697"/>
            <a:ext cx="327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NOV 2019, Seoul / Durban</a:t>
            </a:r>
            <a:endParaRPr lang="en-US" sz="16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42" name="object 13"/>
          <p:cNvSpPr/>
          <p:nvPr/>
        </p:nvSpPr>
        <p:spPr>
          <a:xfrm>
            <a:off x="4527550" y="7543800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6015164" y="4030762"/>
            <a:ext cx="660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ato"/>
              </a:rPr>
              <a:t>Announcement of Regional SPBF - Africa and Asia-Pacific, to launch in 2020-2021</a:t>
            </a:r>
            <a:endParaRPr lang="en-US" sz="16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5342" y="5562936"/>
            <a:ext cx="2922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Lato"/>
              </a:rPr>
              <a:t>SEP 2020, Paris / Oslo</a:t>
            </a:r>
            <a:endParaRPr lang="en-US" sz="2000" dirty="0">
              <a:solidFill>
                <a:srgbClr val="00B0F0"/>
              </a:solidFill>
              <a:latin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410" y="8057911"/>
            <a:ext cx="2583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Lato"/>
              </a:rPr>
              <a:t>2022, Stockholm / NBO</a:t>
            </a:r>
          </a:p>
          <a:p>
            <a:endParaRPr lang="en-US" dirty="0">
              <a:solidFill>
                <a:schemeClr val="bg1"/>
              </a:solidFill>
              <a:latin typeface="Lato"/>
            </a:endParaRPr>
          </a:p>
          <a:p>
            <a:endParaRPr lang="en-US" sz="12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8600" y="7239000"/>
            <a:ext cx="4273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SPBF UNEA Session</a:t>
            </a:r>
          </a:p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1576" y="8505479"/>
            <a:ext cx="5327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Stockholm + 50 SPBF Special Edition</a:t>
            </a:r>
            <a:endParaRPr lang="en-US" sz="1600" dirty="0">
              <a:solidFill>
                <a:schemeClr val="bg1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9120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48" y="559319"/>
            <a:ext cx="12293599" cy="8987076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1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  <a:t>            2020</a:t>
            </a:r>
            <a:br>
              <a:rPr lang="en-US" sz="6000" dirty="0">
                <a:solidFill>
                  <a:schemeClr val="accent1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6000" dirty="0">
                <a:solidFill>
                  <a:schemeClr val="accent1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6000" dirty="0">
                <a:solidFill>
                  <a:schemeClr val="accent1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6000" dirty="0">
                <a:solidFill>
                  <a:schemeClr val="accent1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36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en-US" sz="5400" dirty="0"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Bahnschrift SemiBold Condensed" panose="020B0502040204020203" pitchFamily="34" charset="0"/>
              </a:rPr>
            </a:b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11200" dist="50800" dir="5400000" algn="ctr" rotWithShape="0">
                  <a:schemeClr val="bg1">
                    <a:alpha val="43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374248" y="8710499"/>
            <a:ext cx="1109749" cy="60788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10769600" y="8469177"/>
            <a:ext cx="1607319" cy="84921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412443" y="778264"/>
            <a:ext cx="211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effectLst>
                  <a:outerShdw dist="50800" sx="1000" sy="1000" algn="ctr" rotWithShape="0">
                    <a:schemeClr val="bg1"/>
                  </a:outerShdw>
                </a:effectLst>
              </a:rPr>
              <a:t>1-6 September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1472" y="1239929"/>
            <a:ext cx="9759149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Lato-Light"/>
                <a:ea typeface="+mj-ea"/>
                <a:cs typeface="Lato-Light"/>
              </a:defRPr>
            </a:lvl1pPr>
          </a:lstStyle>
          <a:p>
            <a:pPr algn="ctr"/>
            <a:br>
              <a:rPr lang="en-US" sz="2400" kern="0" dirty="0">
                <a:solidFill>
                  <a:srgbClr val="FFC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Lato"/>
              </a:rPr>
            </a:br>
            <a:r>
              <a:rPr lang="en-US" sz="2800" kern="0" dirty="0">
                <a:solidFill>
                  <a:srgbClr val="FFC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Lato"/>
              </a:rPr>
              <a:t>3rd Global Session UNEP Science-Policy-Business Forum</a:t>
            </a:r>
            <a:br>
              <a:rPr lang="en-US" sz="3200" kern="0" dirty="0">
                <a:solidFill>
                  <a:srgbClr val="FFC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Lato"/>
              </a:rPr>
            </a:br>
            <a:r>
              <a:rPr lang="en-US" sz="2800" kern="0" dirty="0">
                <a:solidFill>
                  <a:srgbClr val="FFC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Lato"/>
              </a:rPr>
              <a:t> </a:t>
            </a:r>
            <a:r>
              <a:rPr lang="en-US" sz="3200" kern="0" dirty="0">
                <a:solidFill>
                  <a:srgbClr val="FFC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Lato"/>
              </a:rPr>
              <a:t>World Green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kern="0" dirty="0">
                <a:solidFill>
                  <a:srgbClr val="FFC000"/>
                </a:solidFill>
                <a:effectLst>
                  <a:outerShdw blurRad="7112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Lato"/>
              </a:rPr>
              <a:t>Tech Marketplace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8" y="2755357"/>
            <a:ext cx="6761416" cy="44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809" y="6836078"/>
            <a:ext cx="8475265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Lend voice and prominence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transformative leadership across sectors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6294" y="2742480"/>
            <a:ext cx="9160669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Inspire by ‘Doing’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</a:rPr>
              <a:t>Launch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transformative market-led initiatives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16294" y="8229600"/>
            <a:ext cx="9753601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Mobilize towards UNEA 5</a:t>
            </a:r>
          </a:p>
          <a:p>
            <a:pPr lvl="0" algn="ctr"/>
            <a:r>
              <a:rPr lang="en-US" sz="2400" dirty="0">
                <a:solidFill>
                  <a:schemeClr val="bg1"/>
                </a:solidFill>
              </a:rPr>
              <a:t>Rally multi-sector support behind UNEA-5 &amp; Implementation of Resolutions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55461" y="4396117"/>
            <a:ext cx="8475265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PPP </a:t>
            </a:r>
            <a:r>
              <a:rPr lang="en-US" sz="3200" dirty="0">
                <a:solidFill>
                  <a:schemeClr val="bg1"/>
                </a:solidFill>
              </a:rPr>
              <a:t>+</a:t>
            </a:r>
            <a:r>
              <a:rPr lang="en-US" sz="3200" dirty="0">
                <a:solidFill>
                  <a:srgbClr val="FF0000"/>
                </a:solidFill>
              </a:rPr>
              <a:t> Sustainable Public Procurement Deployment of  sustainable Tech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supported by innovative financing options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3"/>
          <a:stretch/>
        </p:blipFill>
        <p:spPr>
          <a:xfrm>
            <a:off x="-47923" y="4531"/>
            <a:ext cx="2536947" cy="20424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77"/>
          <a:stretch/>
        </p:blipFill>
        <p:spPr>
          <a:xfrm>
            <a:off x="2476324" y="-61301"/>
            <a:ext cx="2488178" cy="2108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02" y="-35532"/>
            <a:ext cx="3021881" cy="2092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2" b="12065"/>
          <a:stretch/>
        </p:blipFill>
        <p:spPr>
          <a:xfrm>
            <a:off x="7793211" y="-34226"/>
            <a:ext cx="2823989" cy="20916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/>
          <a:stretch/>
        </p:blipFill>
        <p:spPr>
          <a:xfrm>
            <a:off x="10569272" y="0"/>
            <a:ext cx="2435528" cy="2039234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140200" y="2590800"/>
            <a:ext cx="4534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03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>
          <a:xfrm>
            <a:off x="8747175" y="8366720"/>
            <a:ext cx="3312541" cy="1234480"/>
          </a:xfrm>
          <a:prstGeom prst="rect">
            <a:avLst/>
          </a:prstGeom>
        </p:spPr>
      </p:pic>
      <p:sp>
        <p:nvSpPr>
          <p:cNvPr id="4" name="object 11"/>
          <p:cNvSpPr/>
          <p:nvPr/>
        </p:nvSpPr>
        <p:spPr>
          <a:xfrm>
            <a:off x="1023694" y="477961"/>
            <a:ext cx="1188678" cy="65112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2212372" y="437511"/>
            <a:ext cx="1308284" cy="69121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87030" y="2966602"/>
            <a:ext cx="9213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Powerful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Timely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Dynamic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Diverse communities working together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Addresses many existing gaps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Fast-acting, impact-oriented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Safeguards against inaction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Balanced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Aligned with Environment and International Cooperation Frameworks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256" y="212015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ADVANTAGES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8"/>
          <a:stretch/>
        </p:blipFill>
        <p:spPr>
          <a:xfrm>
            <a:off x="9178050" y="7061640"/>
            <a:ext cx="2159597" cy="1167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65" y="477961"/>
            <a:ext cx="6208135" cy="3869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12" y="4784629"/>
            <a:ext cx="2712930" cy="2032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18" y="4516969"/>
            <a:ext cx="3513145" cy="23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6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600" y="2667000"/>
            <a:ext cx="1188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OPPORTUNE TIMING </a:t>
            </a:r>
          </a:p>
          <a:p>
            <a:endParaRPr lang="en-US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months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ahead of UNEA-5 in 2021: enhance multi-sectoral collaboration towards UNEA-5, where Forum initiatives will contribute to UNEA planning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months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ahead of the Climate COP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month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ahead of the Biodiversity COP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Weeks ahead of the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Assembly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months following the IUCN World Conservation Congress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81000"/>
            <a:ext cx="39708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8932" y="527308"/>
            <a:ext cx="600710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</a:tabLst>
            </a:pPr>
            <a:r>
              <a:rPr b="1" spc="-5" dirty="0">
                <a:latin typeface="Lato-Heavy"/>
                <a:cs typeface="Lato-Heavy"/>
              </a:rPr>
              <a:t>UN-SPBF	</a:t>
            </a:r>
            <a:r>
              <a:rPr spc="-80" dirty="0"/>
              <a:t>Key</a:t>
            </a:r>
            <a:r>
              <a:rPr spc="-215" dirty="0"/>
              <a:t> </a:t>
            </a:r>
            <a:r>
              <a:rPr spc="-35" dirty="0"/>
              <a:t>Streams</a:t>
            </a:r>
          </a:p>
        </p:txBody>
      </p:sp>
      <p:sp>
        <p:nvSpPr>
          <p:cNvPr id="3" name="object 3"/>
          <p:cNvSpPr/>
          <p:nvPr/>
        </p:nvSpPr>
        <p:spPr>
          <a:xfrm>
            <a:off x="4381499" y="1346200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4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0" y="3175000"/>
            <a:ext cx="2301875" cy="4610100"/>
          </a:xfrm>
          <a:custGeom>
            <a:avLst/>
            <a:gdLst/>
            <a:ahLst/>
            <a:cxnLst/>
            <a:rect l="l" t="t" r="r" b="b"/>
            <a:pathLst>
              <a:path w="2301875" h="4610100">
                <a:moveTo>
                  <a:pt x="143988" y="0"/>
                </a:moveTo>
                <a:lnTo>
                  <a:pt x="0" y="0"/>
                </a:lnTo>
                <a:lnTo>
                  <a:pt x="0" y="279400"/>
                </a:lnTo>
                <a:lnTo>
                  <a:pt x="48422" y="279400"/>
                </a:lnTo>
                <a:lnTo>
                  <a:pt x="96571" y="292100"/>
                </a:lnTo>
                <a:lnTo>
                  <a:pt x="239246" y="292100"/>
                </a:lnTo>
                <a:lnTo>
                  <a:pt x="332760" y="317500"/>
                </a:lnTo>
                <a:lnTo>
                  <a:pt x="378997" y="317500"/>
                </a:lnTo>
                <a:lnTo>
                  <a:pt x="424870" y="330200"/>
                </a:lnTo>
                <a:lnTo>
                  <a:pt x="734727" y="419100"/>
                </a:lnTo>
                <a:lnTo>
                  <a:pt x="777230" y="444500"/>
                </a:lnTo>
                <a:lnTo>
                  <a:pt x="860787" y="469900"/>
                </a:lnTo>
                <a:lnTo>
                  <a:pt x="942324" y="520700"/>
                </a:lnTo>
                <a:lnTo>
                  <a:pt x="982303" y="533400"/>
                </a:lnTo>
                <a:lnTo>
                  <a:pt x="1021739" y="558800"/>
                </a:lnTo>
                <a:lnTo>
                  <a:pt x="1098930" y="609600"/>
                </a:lnTo>
                <a:lnTo>
                  <a:pt x="1136660" y="635000"/>
                </a:lnTo>
                <a:lnTo>
                  <a:pt x="1173794" y="660400"/>
                </a:lnTo>
                <a:lnTo>
                  <a:pt x="1210322" y="685800"/>
                </a:lnTo>
                <a:lnTo>
                  <a:pt x="1246229" y="711200"/>
                </a:lnTo>
                <a:lnTo>
                  <a:pt x="1281503" y="736600"/>
                </a:lnTo>
                <a:lnTo>
                  <a:pt x="1316131" y="774700"/>
                </a:lnTo>
                <a:lnTo>
                  <a:pt x="1350100" y="800100"/>
                </a:lnTo>
                <a:lnTo>
                  <a:pt x="1383398" y="825500"/>
                </a:lnTo>
                <a:lnTo>
                  <a:pt x="1416011" y="863600"/>
                </a:lnTo>
                <a:lnTo>
                  <a:pt x="1447927" y="889000"/>
                </a:lnTo>
                <a:lnTo>
                  <a:pt x="1479133" y="927100"/>
                </a:lnTo>
                <a:lnTo>
                  <a:pt x="1509615" y="952500"/>
                </a:lnTo>
                <a:lnTo>
                  <a:pt x="1539363" y="990600"/>
                </a:lnTo>
                <a:lnTo>
                  <a:pt x="1568361" y="1028700"/>
                </a:lnTo>
                <a:lnTo>
                  <a:pt x="1596598" y="1066800"/>
                </a:lnTo>
                <a:lnTo>
                  <a:pt x="1624061" y="1092200"/>
                </a:lnTo>
                <a:lnTo>
                  <a:pt x="1650736" y="1130300"/>
                </a:lnTo>
                <a:lnTo>
                  <a:pt x="1676612" y="1168400"/>
                </a:lnTo>
                <a:lnTo>
                  <a:pt x="1701675" y="1206500"/>
                </a:lnTo>
                <a:lnTo>
                  <a:pt x="1725912" y="1244600"/>
                </a:lnTo>
                <a:lnTo>
                  <a:pt x="1749311" y="1282700"/>
                </a:lnTo>
                <a:lnTo>
                  <a:pt x="1771858" y="1320800"/>
                </a:lnTo>
                <a:lnTo>
                  <a:pt x="1793541" y="1358900"/>
                </a:lnTo>
                <a:lnTo>
                  <a:pt x="1814347" y="1409700"/>
                </a:lnTo>
                <a:lnTo>
                  <a:pt x="1834264" y="1447800"/>
                </a:lnTo>
                <a:lnTo>
                  <a:pt x="1853278" y="1485900"/>
                </a:lnTo>
                <a:lnTo>
                  <a:pt x="1871376" y="1524000"/>
                </a:lnTo>
                <a:lnTo>
                  <a:pt x="1888546" y="1574800"/>
                </a:lnTo>
                <a:lnTo>
                  <a:pt x="1904775" y="1612900"/>
                </a:lnTo>
                <a:lnTo>
                  <a:pt x="1920050" y="1663700"/>
                </a:lnTo>
                <a:lnTo>
                  <a:pt x="1934358" y="1701800"/>
                </a:lnTo>
                <a:lnTo>
                  <a:pt x="1947686" y="1752600"/>
                </a:lnTo>
                <a:lnTo>
                  <a:pt x="1960022" y="1790700"/>
                </a:lnTo>
                <a:lnTo>
                  <a:pt x="1971352" y="1841500"/>
                </a:lnTo>
                <a:lnTo>
                  <a:pt x="1981665" y="1879600"/>
                </a:lnTo>
                <a:lnTo>
                  <a:pt x="1990946" y="1930400"/>
                </a:lnTo>
                <a:lnTo>
                  <a:pt x="1999183" y="1968500"/>
                </a:lnTo>
                <a:lnTo>
                  <a:pt x="2006364" y="2019300"/>
                </a:lnTo>
                <a:lnTo>
                  <a:pt x="2012476" y="2070100"/>
                </a:lnTo>
                <a:lnTo>
                  <a:pt x="2017504" y="2108200"/>
                </a:lnTo>
                <a:lnTo>
                  <a:pt x="2021438" y="2159000"/>
                </a:lnTo>
                <a:lnTo>
                  <a:pt x="2024264" y="2209800"/>
                </a:lnTo>
                <a:lnTo>
                  <a:pt x="2025969" y="2260600"/>
                </a:lnTo>
                <a:lnTo>
                  <a:pt x="2026540" y="2311400"/>
                </a:lnTo>
                <a:lnTo>
                  <a:pt x="2025969" y="2349500"/>
                </a:lnTo>
                <a:lnTo>
                  <a:pt x="2024264" y="2400300"/>
                </a:lnTo>
                <a:lnTo>
                  <a:pt x="2021438" y="2451100"/>
                </a:lnTo>
                <a:lnTo>
                  <a:pt x="2017504" y="2501900"/>
                </a:lnTo>
                <a:lnTo>
                  <a:pt x="2012476" y="2540000"/>
                </a:lnTo>
                <a:lnTo>
                  <a:pt x="2006364" y="2590800"/>
                </a:lnTo>
                <a:lnTo>
                  <a:pt x="1999183" y="2641600"/>
                </a:lnTo>
                <a:lnTo>
                  <a:pt x="1990946" y="2679700"/>
                </a:lnTo>
                <a:lnTo>
                  <a:pt x="1981665" y="2730500"/>
                </a:lnTo>
                <a:lnTo>
                  <a:pt x="1971352" y="2781300"/>
                </a:lnTo>
                <a:lnTo>
                  <a:pt x="1960022" y="2819400"/>
                </a:lnTo>
                <a:lnTo>
                  <a:pt x="1947686" y="2870200"/>
                </a:lnTo>
                <a:lnTo>
                  <a:pt x="1934358" y="2908300"/>
                </a:lnTo>
                <a:lnTo>
                  <a:pt x="1920050" y="2959100"/>
                </a:lnTo>
                <a:lnTo>
                  <a:pt x="1904775" y="2997200"/>
                </a:lnTo>
                <a:lnTo>
                  <a:pt x="1888546" y="3035300"/>
                </a:lnTo>
                <a:lnTo>
                  <a:pt x="1871376" y="3086100"/>
                </a:lnTo>
                <a:lnTo>
                  <a:pt x="1853278" y="3124200"/>
                </a:lnTo>
                <a:lnTo>
                  <a:pt x="1834264" y="3162300"/>
                </a:lnTo>
                <a:lnTo>
                  <a:pt x="1814347" y="3213100"/>
                </a:lnTo>
                <a:lnTo>
                  <a:pt x="1793541" y="3251200"/>
                </a:lnTo>
                <a:lnTo>
                  <a:pt x="1771858" y="3289300"/>
                </a:lnTo>
                <a:lnTo>
                  <a:pt x="1749311" y="3327400"/>
                </a:lnTo>
                <a:lnTo>
                  <a:pt x="1725912" y="3365500"/>
                </a:lnTo>
                <a:lnTo>
                  <a:pt x="1701675" y="3403600"/>
                </a:lnTo>
                <a:lnTo>
                  <a:pt x="1676612" y="3441700"/>
                </a:lnTo>
                <a:lnTo>
                  <a:pt x="1650736" y="3479800"/>
                </a:lnTo>
                <a:lnTo>
                  <a:pt x="1624061" y="3517900"/>
                </a:lnTo>
                <a:lnTo>
                  <a:pt x="1596598" y="3556000"/>
                </a:lnTo>
                <a:lnTo>
                  <a:pt x="1568361" y="3581400"/>
                </a:lnTo>
                <a:lnTo>
                  <a:pt x="1539363" y="3619500"/>
                </a:lnTo>
                <a:lnTo>
                  <a:pt x="1509615" y="3657600"/>
                </a:lnTo>
                <a:lnTo>
                  <a:pt x="1479133" y="3683000"/>
                </a:lnTo>
                <a:lnTo>
                  <a:pt x="1447927" y="3721100"/>
                </a:lnTo>
                <a:lnTo>
                  <a:pt x="1416011" y="3746500"/>
                </a:lnTo>
                <a:lnTo>
                  <a:pt x="1383398" y="3784600"/>
                </a:lnTo>
                <a:lnTo>
                  <a:pt x="1350100" y="3810000"/>
                </a:lnTo>
                <a:lnTo>
                  <a:pt x="1316131" y="3848100"/>
                </a:lnTo>
                <a:lnTo>
                  <a:pt x="1281503" y="3873500"/>
                </a:lnTo>
                <a:lnTo>
                  <a:pt x="1246229" y="3898900"/>
                </a:lnTo>
                <a:lnTo>
                  <a:pt x="1210322" y="3924300"/>
                </a:lnTo>
                <a:lnTo>
                  <a:pt x="1173794" y="3949700"/>
                </a:lnTo>
                <a:lnTo>
                  <a:pt x="1136660" y="3975100"/>
                </a:lnTo>
                <a:lnTo>
                  <a:pt x="1098930" y="4000500"/>
                </a:lnTo>
                <a:lnTo>
                  <a:pt x="1021739" y="4051300"/>
                </a:lnTo>
                <a:lnTo>
                  <a:pt x="942324" y="4102100"/>
                </a:lnTo>
                <a:lnTo>
                  <a:pt x="901814" y="4114800"/>
                </a:lnTo>
                <a:lnTo>
                  <a:pt x="860787" y="4140200"/>
                </a:lnTo>
                <a:lnTo>
                  <a:pt x="819254" y="4152900"/>
                </a:lnTo>
                <a:lnTo>
                  <a:pt x="777230" y="4178300"/>
                </a:lnTo>
                <a:lnTo>
                  <a:pt x="648335" y="4216400"/>
                </a:lnTo>
                <a:lnTo>
                  <a:pt x="604472" y="4241800"/>
                </a:lnTo>
                <a:lnTo>
                  <a:pt x="515475" y="4267200"/>
                </a:lnTo>
                <a:lnTo>
                  <a:pt x="470368" y="4267200"/>
                </a:lnTo>
                <a:lnTo>
                  <a:pt x="332760" y="4305300"/>
                </a:lnTo>
                <a:lnTo>
                  <a:pt x="286172" y="4305300"/>
                </a:lnTo>
                <a:lnTo>
                  <a:pt x="239246" y="4318000"/>
                </a:lnTo>
                <a:lnTo>
                  <a:pt x="144433" y="4318000"/>
                </a:lnTo>
                <a:lnTo>
                  <a:pt x="96571" y="4330700"/>
                </a:lnTo>
                <a:lnTo>
                  <a:pt x="0" y="4330700"/>
                </a:lnTo>
                <a:lnTo>
                  <a:pt x="0" y="4610100"/>
                </a:lnTo>
                <a:lnTo>
                  <a:pt x="190874" y="4610100"/>
                </a:lnTo>
                <a:lnTo>
                  <a:pt x="237951" y="4597400"/>
                </a:lnTo>
                <a:lnTo>
                  <a:pt x="331267" y="4597400"/>
                </a:lnTo>
                <a:lnTo>
                  <a:pt x="423401" y="4572000"/>
                </a:lnTo>
                <a:lnTo>
                  <a:pt x="469001" y="4572000"/>
                </a:lnTo>
                <a:lnTo>
                  <a:pt x="778571" y="4483100"/>
                </a:lnTo>
                <a:lnTo>
                  <a:pt x="821303" y="4457700"/>
                </a:lnTo>
                <a:lnTo>
                  <a:pt x="905553" y="4432300"/>
                </a:lnTo>
                <a:lnTo>
                  <a:pt x="947051" y="4406900"/>
                </a:lnTo>
                <a:lnTo>
                  <a:pt x="988118" y="4394200"/>
                </a:lnTo>
                <a:lnTo>
                  <a:pt x="1028744" y="4368800"/>
                </a:lnTo>
                <a:lnTo>
                  <a:pt x="1068919" y="4356100"/>
                </a:lnTo>
                <a:lnTo>
                  <a:pt x="1147881" y="4305300"/>
                </a:lnTo>
                <a:lnTo>
                  <a:pt x="1224925" y="4254500"/>
                </a:lnTo>
                <a:lnTo>
                  <a:pt x="1299974" y="4203700"/>
                </a:lnTo>
                <a:lnTo>
                  <a:pt x="1336726" y="4178300"/>
                </a:lnTo>
                <a:lnTo>
                  <a:pt x="1372950" y="4152900"/>
                </a:lnTo>
                <a:lnTo>
                  <a:pt x="1408637" y="4127500"/>
                </a:lnTo>
                <a:lnTo>
                  <a:pt x="1443776" y="4102100"/>
                </a:lnTo>
                <a:lnTo>
                  <a:pt x="1478359" y="4076700"/>
                </a:lnTo>
                <a:lnTo>
                  <a:pt x="1512375" y="4038600"/>
                </a:lnTo>
                <a:lnTo>
                  <a:pt x="1545815" y="4013200"/>
                </a:lnTo>
                <a:lnTo>
                  <a:pt x="1578669" y="3987800"/>
                </a:lnTo>
                <a:lnTo>
                  <a:pt x="1610927" y="3949700"/>
                </a:lnTo>
                <a:lnTo>
                  <a:pt x="1642581" y="3924300"/>
                </a:lnTo>
                <a:lnTo>
                  <a:pt x="1673619" y="3886200"/>
                </a:lnTo>
                <a:lnTo>
                  <a:pt x="1704032" y="3860800"/>
                </a:lnTo>
                <a:lnTo>
                  <a:pt x="1733811" y="3822700"/>
                </a:lnTo>
                <a:lnTo>
                  <a:pt x="1762946" y="3784600"/>
                </a:lnTo>
                <a:lnTo>
                  <a:pt x="1791428" y="3759200"/>
                </a:lnTo>
                <a:lnTo>
                  <a:pt x="1819246" y="3721100"/>
                </a:lnTo>
                <a:lnTo>
                  <a:pt x="1846391" y="3683000"/>
                </a:lnTo>
                <a:lnTo>
                  <a:pt x="1872853" y="3644900"/>
                </a:lnTo>
                <a:lnTo>
                  <a:pt x="1898623" y="3606800"/>
                </a:lnTo>
                <a:lnTo>
                  <a:pt x="1923691" y="3568700"/>
                </a:lnTo>
                <a:lnTo>
                  <a:pt x="1948047" y="3530600"/>
                </a:lnTo>
                <a:lnTo>
                  <a:pt x="1971681" y="3492500"/>
                </a:lnTo>
                <a:lnTo>
                  <a:pt x="1994584" y="3454400"/>
                </a:lnTo>
                <a:lnTo>
                  <a:pt x="2016747" y="3416300"/>
                </a:lnTo>
                <a:lnTo>
                  <a:pt x="2038159" y="3378200"/>
                </a:lnTo>
                <a:lnTo>
                  <a:pt x="2058811" y="3340100"/>
                </a:lnTo>
                <a:lnTo>
                  <a:pt x="2078692" y="3302000"/>
                </a:lnTo>
                <a:lnTo>
                  <a:pt x="2097795" y="3251200"/>
                </a:lnTo>
                <a:lnTo>
                  <a:pt x="2116108" y="3213100"/>
                </a:lnTo>
                <a:lnTo>
                  <a:pt x="2133622" y="3175000"/>
                </a:lnTo>
                <a:lnTo>
                  <a:pt x="2150327" y="3124200"/>
                </a:lnTo>
                <a:lnTo>
                  <a:pt x="2166214" y="3086100"/>
                </a:lnTo>
                <a:lnTo>
                  <a:pt x="2181274" y="3048000"/>
                </a:lnTo>
                <a:lnTo>
                  <a:pt x="2195495" y="2997200"/>
                </a:lnTo>
                <a:lnTo>
                  <a:pt x="2208869" y="2959100"/>
                </a:lnTo>
                <a:lnTo>
                  <a:pt x="2221387" y="2908300"/>
                </a:lnTo>
                <a:lnTo>
                  <a:pt x="2233037" y="2870200"/>
                </a:lnTo>
                <a:lnTo>
                  <a:pt x="2243811" y="2819400"/>
                </a:lnTo>
                <a:lnTo>
                  <a:pt x="2253699" y="2781300"/>
                </a:lnTo>
                <a:lnTo>
                  <a:pt x="2262691" y="2730500"/>
                </a:lnTo>
                <a:lnTo>
                  <a:pt x="2270778" y="2679700"/>
                </a:lnTo>
                <a:lnTo>
                  <a:pt x="2277950" y="2641600"/>
                </a:lnTo>
                <a:lnTo>
                  <a:pt x="2284197" y="2590800"/>
                </a:lnTo>
                <a:lnTo>
                  <a:pt x="2289509" y="2540000"/>
                </a:lnTo>
                <a:lnTo>
                  <a:pt x="2293877" y="2501900"/>
                </a:lnTo>
                <a:lnTo>
                  <a:pt x="2297291" y="2451100"/>
                </a:lnTo>
                <a:lnTo>
                  <a:pt x="2299742" y="2400300"/>
                </a:lnTo>
                <a:lnTo>
                  <a:pt x="2301220" y="2349500"/>
                </a:lnTo>
                <a:lnTo>
                  <a:pt x="2301714" y="2311400"/>
                </a:lnTo>
                <a:lnTo>
                  <a:pt x="2301222" y="2260600"/>
                </a:lnTo>
                <a:lnTo>
                  <a:pt x="2299750" y="2209800"/>
                </a:lnTo>
                <a:lnTo>
                  <a:pt x="2297309" y="2159000"/>
                </a:lnTo>
                <a:lnTo>
                  <a:pt x="2293909" y="2120900"/>
                </a:lnTo>
                <a:lnTo>
                  <a:pt x="2289558" y="2070100"/>
                </a:lnTo>
                <a:lnTo>
                  <a:pt x="2284266" y="2019300"/>
                </a:lnTo>
                <a:lnTo>
                  <a:pt x="2278043" y="1968500"/>
                </a:lnTo>
                <a:lnTo>
                  <a:pt x="2270898" y="1930400"/>
                </a:lnTo>
                <a:lnTo>
                  <a:pt x="2262841" y="1879600"/>
                </a:lnTo>
                <a:lnTo>
                  <a:pt x="2253881" y="1841500"/>
                </a:lnTo>
                <a:lnTo>
                  <a:pt x="2244028" y="1790700"/>
                </a:lnTo>
                <a:lnTo>
                  <a:pt x="2233291" y="1739900"/>
                </a:lnTo>
                <a:lnTo>
                  <a:pt x="2221681" y="1701800"/>
                </a:lnTo>
                <a:lnTo>
                  <a:pt x="2209205" y="1651000"/>
                </a:lnTo>
                <a:lnTo>
                  <a:pt x="2195875" y="1612900"/>
                </a:lnTo>
                <a:lnTo>
                  <a:pt x="2181699" y="1574800"/>
                </a:lnTo>
                <a:lnTo>
                  <a:pt x="2166687" y="1524000"/>
                </a:lnTo>
                <a:lnTo>
                  <a:pt x="2150848" y="1485900"/>
                </a:lnTo>
                <a:lnTo>
                  <a:pt x="2134193" y="1435100"/>
                </a:lnTo>
                <a:lnTo>
                  <a:pt x="2116730" y="1397000"/>
                </a:lnTo>
                <a:lnTo>
                  <a:pt x="2098469" y="1358900"/>
                </a:lnTo>
                <a:lnTo>
                  <a:pt x="2079420" y="1320800"/>
                </a:lnTo>
                <a:lnTo>
                  <a:pt x="2059592" y="1270000"/>
                </a:lnTo>
                <a:lnTo>
                  <a:pt x="2038994" y="1231900"/>
                </a:lnTo>
                <a:lnTo>
                  <a:pt x="2017637" y="1193800"/>
                </a:lnTo>
                <a:lnTo>
                  <a:pt x="1995529" y="1155700"/>
                </a:lnTo>
                <a:lnTo>
                  <a:pt x="1972681" y="1117600"/>
                </a:lnTo>
                <a:lnTo>
                  <a:pt x="1949101" y="1079500"/>
                </a:lnTo>
                <a:lnTo>
                  <a:pt x="1924799" y="1041400"/>
                </a:lnTo>
                <a:lnTo>
                  <a:pt x="1899786" y="1003300"/>
                </a:lnTo>
                <a:lnTo>
                  <a:pt x="1874069" y="965200"/>
                </a:lnTo>
                <a:lnTo>
                  <a:pt x="1847660" y="927100"/>
                </a:lnTo>
                <a:lnTo>
                  <a:pt x="1820567" y="889000"/>
                </a:lnTo>
                <a:lnTo>
                  <a:pt x="1792799" y="863600"/>
                </a:lnTo>
                <a:lnTo>
                  <a:pt x="1764368" y="825500"/>
                </a:lnTo>
                <a:lnTo>
                  <a:pt x="1735281" y="787400"/>
                </a:lnTo>
                <a:lnTo>
                  <a:pt x="1705548" y="762000"/>
                </a:lnTo>
                <a:lnTo>
                  <a:pt x="1675180" y="723900"/>
                </a:lnTo>
                <a:lnTo>
                  <a:pt x="1644185" y="685800"/>
                </a:lnTo>
                <a:lnTo>
                  <a:pt x="1612573" y="660400"/>
                </a:lnTo>
                <a:lnTo>
                  <a:pt x="1580353" y="635000"/>
                </a:lnTo>
                <a:lnTo>
                  <a:pt x="1547536" y="596900"/>
                </a:lnTo>
                <a:lnTo>
                  <a:pt x="1514130" y="571500"/>
                </a:lnTo>
                <a:lnTo>
                  <a:pt x="1480146" y="533400"/>
                </a:lnTo>
                <a:lnTo>
                  <a:pt x="1445592" y="508000"/>
                </a:lnTo>
                <a:lnTo>
                  <a:pt x="1410478" y="482600"/>
                </a:lnTo>
                <a:lnTo>
                  <a:pt x="1374814" y="457200"/>
                </a:lnTo>
                <a:lnTo>
                  <a:pt x="1338609" y="431800"/>
                </a:lnTo>
                <a:lnTo>
                  <a:pt x="1264615" y="381000"/>
                </a:lnTo>
                <a:lnTo>
                  <a:pt x="1188572" y="330200"/>
                </a:lnTo>
                <a:lnTo>
                  <a:pt x="1110557" y="279400"/>
                </a:lnTo>
                <a:lnTo>
                  <a:pt x="1070834" y="266700"/>
                </a:lnTo>
                <a:lnTo>
                  <a:pt x="1030645" y="241300"/>
                </a:lnTo>
                <a:lnTo>
                  <a:pt x="990002" y="228600"/>
                </a:lnTo>
                <a:lnTo>
                  <a:pt x="948913" y="203200"/>
                </a:lnTo>
                <a:lnTo>
                  <a:pt x="907389" y="190500"/>
                </a:lnTo>
                <a:lnTo>
                  <a:pt x="865437" y="165100"/>
                </a:lnTo>
                <a:lnTo>
                  <a:pt x="780294" y="139700"/>
                </a:lnTo>
                <a:lnTo>
                  <a:pt x="737120" y="114300"/>
                </a:lnTo>
                <a:lnTo>
                  <a:pt x="560637" y="63500"/>
                </a:lnTo>
                <a:lnTo>
                  <a:pt x="515617" y="63500"/>
                </a:lnTo>
                <a:lnTo>
                  <a:pt x="378550" y="25400"/>
                </a:lnTo>
                <a:lnTo>
                  <a:pt x="332224" y="25400"/>
                </a:lnTo>
                <a:lnTo>
                  <a:pt x="285595" y="12700"/>
                </a:lnTo>
                <a:lnTo>
                  <a:pt x="191467" y="12700"/>
                </a:lnTo>
                <a:lnTo>
                  <a:pt x="143988" y="0"/>
                </a:lnTo>
                <a:close/>
              </a:path>
            </a:pathLst>
          </a:custGeom>
          <a:solidFill>
            <a:srgbClr val="494949">
              <a:alpha val="59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475" y="2903305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403955" y="0"/>
                </a:moveTo>
                <a:lnTo>
                  <a:pt x="358848" y="0"/>
                </a:lnTo>
                <a:lnTo>
                  <a:pt x="313993" y="5298"/>
                </a:lnTo>
                <a:lnTo>
                  <a:pt x="269898" y="15896"/>
                </a:lnTo>
                <a:lnTo>
                  <a:pt x="227069" y="31793"/>
                </a:lnTo>
                <a:lnTo>
                  <a:pt x="186013" y="52989"/>
                </a:lnTo>
                <a:lnTo>
                  <a:pt x="147234" y="79483"/>
                </a:lnTo>
                <a:lnTo>
                  <a:pt x="111241" y="111277"/>
                </a:lnTo>
                <a:lnTo>
                  <a:pt x="79458" y="147281"/>
                </a:lnTo>
                <a:lnTo>
                  <a:pt x="52972" y="186072"/>
                </a:lnTo>
                <a:lnTo>
                  <a:pt x="31783" y="227141"/>
                </a:lnTo>
                <a:lnTo>
                  <a:pt x="15891" y="269984"/>
                </a:lnTo>
                <a:lnTo>
                  <a:pt x="5297" y="314093"/>
                </a:lnTo>
                <a:lnTo>
                  <a:pt x="0" y="358961"/>
                </a:lnTo>
                <a:lnTo>
                  <a:pt x="0" y="404083"/>
                </a:lnTo>
                <a:lnTo>
                  <a:pt x="5297" y="448952"/>
                </a:lnTo>
                <a:lnTo>
                  <a:pt x="15891" y="493061"/>
                </a:lnTo>
                <a:lnTo>
                  <a:pt x="31783" y="535903"/>
                </a:lnTo>
                <a:lnTo>
                  <a:pt x="52972" y="576973"/>
                </a:lnTo>
                <a:lnTo>
                  <a:pt x="79458" y="615764"/>
                </a:lnTo>
                <a:lnTo>
                  <a:pt x="111241" y="651769"/>
                </a:lnTo>
                <a:lnTo>
                  <a:pt x="147234" y="683562"/>
                </a:lnTo>
                <a:lnTo>
                  <a:pt x="186013" y="710057"/>
                </a:lnTo>
                <a:lnTo>
                  <a:pt x="227069" y="731252"/>
                </a:lnTo>
                <a:lnTo>
                  <a:pt x="269898" y="747149"/>
                </a:lnTo>
                <a:lnTo>
                  <a:pt x="313993" y="757747"/>
                </a:lnTo>
                <a:lnTo>
                  <a:pt x="358848" y="763046"/>
                </a:lnTo>
                <a:lnTo>
                  <a:pt x="403955" y="763046"/>
                </a:lnTo>
                <a:lnTo>
                  <a:pt x="448810" y="757747"/>
                </a:lnTo>
                <a:lnTo>
                  <a:pt x="492904" y="747149"/>
                </a:lnTo>
                <a:lnTo>
                  <a:pt x="535733" y="731252"/>
                </a:lnTo>
                <a:lnTo>
                  <a:pt x="576790" y="710057"/>
                </a:lnTo>
                <a:lnTo>
                  <a:pt x="615568" y="683562"/>
                </a:lnTo>
                <a:lnTo>
                  <a:pt x="651561" y="651769"/>
                </a:lnTo>
                <a:lnTo>
                  <a:pt x="683345" y="615764"/>
                </a:lnTo>
                <a:lnTo>
                  <a:pt x="709831" y="576973"/>
                </a:lnTo>
                <a:lnTo>
                  <a:pt x="731020" y="535903"/>
                </a:lnTo>
                <a:lnTo>
                  <a:pt x="746912" y="493061"/>
                </a:lnTo>
                <a:lnTo>
                  <a:pt x="757506" y="448952"/>
                </a:lnTo>
                <a:lnTo>
                  <a:pt x="762803" y="404083"/>
                </a:lnTo>
                <a:lnTo>
                  <a:pt x="762803" y="358961"/>
                </a:lnTo>
                <a:lnTo>
                  <a:pt x="757506" y="314093"/>
                </a:lnTo>
                <a:lnTo>
                  <a:pt x="746912" y="269984"/>
                </a:lnTo>
                <a:lnTo>
                  <a:pt x="731020" y="227141"/>
                </a:lnTo>
                <a:lnTo>
                  <a:pt x="709831" y="186072"/>
                </a:lnTo>
                <a:lnTo>
                  <a:pt x="683345" y="147281"/>
                </a:lnTo>
                <a:lnTo>
                  <a:pt x="651561" y="111277"/>
                </a:lnTo>
                <a:lnTo>
                  <a:pt x="615568" y="79483"/>
                </a:lnTo>
                <a:lnTo>
                  <a:pt x="576790" y="52989"/>
                </a:lnTo>
                <a:lnTo>
                  <a:pt x="535733" y="31793"/>
                </a:lnTo>
                <a:lnTo>
                  <a:pt x="492904" y="15896"/>
                </a:lnTo>
                <a:lnTo>
                  <a:pt x="448810" y="5298"/>
                </a:lnTo>
                <a:lnTo>
                  <a:pt x="403955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6475" y="2903304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651561" y="111277"/>
                </a:moveTo>
                <a:lnTo>
                  <a:pt x="683345" y="147281"/>
                </a:lnTo>
                <a:lnTo>
                  <a:pt x="709831" y="186072"/>
                </a:lnTo>
                <a:lnTo>
                  <a:pt x="731020" y="227142"/>
                </a:lnTo>
                <a:lnTo>
                  <a:pt x="746911" y="269984"/>
                </a:lnTo>
                <a:lnTo>
                  <a:pt x="757506" y="314093"/>
                </a:lnTo>
                <a:lnTo>
                  <a:pt x="762803" y="358962"/>
                </a:lnTo>
                <a:lnTo>
                  <a:pt x="762803" y="404084"/>
                </a:lnTo>
                <a:lnTo>
                  <a:pt x="757506" y="448952"/>
                </a:lnTo>
                <a:lnTo>
                  <a:pt x="746911" y="493061"/>
                </a:lnTo>
                <a:lnTo>
                  <a:pt x="731020" y="535904"/>
                </a:lnTo>
                <a:lnTo>
                  <a:pt x="709831" y="576974"/>
                </a:lnTo>
                <a:lnTo>
                  <a:pt x="683345" y="615764"/>
                </a:lnTo>
                <a:lnTo>
                  <a:pt x="651561" y="651769"/>
                </a:lnTo>
                <a:lnTo>
                  <a:pt x="615568" y="683562"/>
                </a:lnTo>
                <a:lnTo>
                  <a:pt x="576790" y="710057"/>
                </a:lnTo>
                <a:lnTo>
                  <a:pt x="535733" y="731252"/>
                </a:lnTo>
                <a:lnTo>
                  <a:pt x="492904" y="747149"/>
                </a:lnTo>
                <a:lnTo>
                  <a:pt x="448809" y="757747"/>
                </a:lnTo>
                <a:lnTo>
                  <a:pt x="403955" y="763046"/>
                </a:lnTo>
                <a:lnTo>
                  <a:pt x="358848" y="763046"/>
                </a:lnTo>
                <a:lnTo>
                  <a:pt x="313993" y="757747"/>
                </a:lnTo>
                <a:lnTo>
                  <a:pt x="269898" y="747149"/>
                </a:lnTo>
                <a:lnTo>
                  <a:pt x="227069" y="731252"/>
                </a:lnTo>
                <a:lnTo>
                  <a:pt x="186013" y="710057"/>
                </a:lnTo>
                <a:lnTo>
                  <a:pt x="147235" y="683562"/>
                </a:lnTo>
                <a:lnTo>
                  <a:pt x="111241" y="651769"/>
                </a:lnTo>
                <a:lnTo>
                  <a:pt x="79458" y="615764"/>
                </a:lnTo>
                <a:lnTo>
                  <a:pt x="52972" y="576974"/>
                </a:lnTo>
                <a:lnTo>
                  <a:pt x="31783" y="535904"/>
                </a:lnTo>
                <a:lnTo>
                  <a:pt x="15891" y="493061"/>
                </a:lnTo>
                <a:lnTo>
                  <a:pt x="5297" y="448952"/>
                </a:lnTo>
                <a:lnTo>
                  <a:pt x="0" y="404084"/>
                </a:lnTo>
                <a:lnTo>
                  <a:pt x="0" y="358962"/>
                </a:lnTo>
                <a:lnTo>
                  <a:pt x="5297" y="314093"/>
                </a:lnTo>
                <a:lnTo>
                  <a:pt x="15891" y="269984"/>
                </a:lnTo>
                <a:lnTo>
                  <a:pt x="31783" y="227142"/>
                </a:lnTo>
                <a:lnTo>
                  <a:pt x="52972" y="186072"/>
                </a:lnTo>
                <a:lnTo>
                  <a:pt x="79458" y="147281"/>
                </a:lnTo>
                <a:lnTo>
                  <a:pt x="111241" y="111277"/>
                </a:lnTo>
                <a:lnTo>
                  <a:pt x="147235" y="79483"/>
                </a:lnTo>
                <a:lnTo>
                  <a:pt x="186013" y="52989"/>
                </a:lnTo>
                <a:lnTo>
                  <a:pt x="227069" y="31793"/>
                </a:lnTo>
                <a:lnTo>
                  <a:pt x="269898" y="15896"/>
                </a:lnTo>
                <a:lnTo>
                  <a:pt x="313993" y="5298"/>
                </a:lnTo>
                <a:lnTo>
                  <a:pt x="358848" y="0"/>
                </a:lnTo>
                <a:lnTo>
                  <a:pt x="403955" y="0"/>
                </a:lnTo>
                <a:lnTo>
                  <a:pt x="448809" y="5298"/>
                </a:lnTo>
                <a:lnTo>
                  <a:pt x="492904" y="15896"/>
                </a:lnTo>
                <a:lnTo>
                  <a:pt x="535733" y="31793"/>
                </a:lnTo>
                <a:lnTo>
                  <a:pt x="576790" y="52989"/>
                </a:lnTo>
                <a:lnTo>
                  <a:pt x="615568" y="79483"/>
                </a:lnTo>
                <a:lnTo>
                  <a:pt x="651561" y="111277"/>
                </a:lnTo>
                <a:close/>
              </a:path>
            </a:pathLst>
          </a:custGeom>
          <a:ln w="127000">
            <a:solidFill>
              <a:srgbClr val="318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28671" y="314287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9294" y="3343872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403955" y="0"/>
                </a:moveTo>
                <a:lnTo>
                  <a:pt x="358848" y="0"/>
                </a:lnTo>
                <a:lnTo>
                  <a:pt x="313993" y="5297"/>
                </a:lnTo>
                <a:lnTo>
                  <a:pt x="269898" y="15891"/>
                </a:lnTo>
                <a:lnTo>
                  <a:pt x="227069" y="31783"/>
                </a:lnTo>
                <a:lnTo>
                  <a:pt x="186013" y="52972"/>
                </a:lnTo>
                <a:lnTo>
                  <a:pt x="147234" y="79458"/>
                </a:lnTo>
                <a:lnTo>
                  <a:pt x="111241" y="111241"/>
                </a:lnTo>
                <a:lnTo>
                  <a:pt x="79458" y="147234"/>
                </a:lnTo>
                <a:lnTo>
                  <a:pt x="52972" y="186013"/>
                </a:lnTo>
                <a:lnTo>
                  <a:pt x="31783" y="227069"/>
                </a:lnTo>
                <a:lnTo>
                  <a:pt x="15891" y="269898"/>
                </a:lnTo>
                <a:lnTo>
                  <a:pt x="5297" y="313993"/>
                </a:lnTo>
                <a:lnTo>
                  <a:pt x="0" y="358848"/>
                </a:lnTo>
                <a:lnTo>
                  <a:pt x="0" y="403955"/>
                </a:lnTo>
                <a:lnTo>
                  <a:pt x="5297" y="448810"/>
                </a:lnTo>
                <a:lnTo>
                  <a:pt x="15891" y="492904"/>
                </a:lnTo>
                <a:lnTo>
                  <a:pt x="31783" y="535733"/>
                </a:lnTo>
                <a:lnTo>
                  <a:pt x="52972" y="576790"/>
                </a:lnTo>
                <a:lnTo>
                  <a:pt x="79458" y="615568"/>
                </a:lnTo>
                <a:lnTo>
                  <a:pt x="111241" y="651561"/>
                </a:lnTo>
                <a:lnTo>
                  <a:pt x="147234" y="683345"/>
                </a:lnTo>
                <a:lnTo>
                  <a:pt x="186013" y="709831"/>
                </a:lnTo>
                <a:lnTo>
                  <a:pt x="227069" y="731020"/>
                </a:lnTo>
                <a:lnTo>
                  <a:pt x="269898" y="746912"/>
                </a:lnTo>
                <a:lnTo>
                  <a:pt x="313993" y="757506"/>
                </a:lnTo>
                <a:lnTo>
                  <a:pt x="358848" y="762803"/>
                </a:lnTo>
                <a:lnTo>
                  <a:pt x="403955" y="762803"/>
                </a:lnTo>
                <a:lnTo>
                  <a:pt x="448810" y="757506"/>
                </a:lnTo>
                <a:lnTo>
                  <a:pt x="492904" y="746912"/>
                </a:lnTo>
                <a:lnTo>
                  <a:pt x="535733" y="731020"/>
                </a:lnTo>
                <a:lnTo>
                  <a:pt x="576790" y="709831"/>
                </a:lnTo>
                <a:lnTo>
                  <a:pt x="615568" y="683345"/>
                </a:lnTo>
                <a:lnTo>
                  <a:pt x="651561" y="651561"/>
                </a:lnTo>
                <a:lnTo>
                  <a:pt x="683345" y="615568"/>
                </a:lnTo>
                <a:lnTo>
                  <a:pt x="709831" y="576790"/>
                </a:lnTo>
                <a:lnTo>
                  <a:pt x="731020" y="535733"/>
                </a:lnTo>
                <a:lnTo>
                  <a:pt x="746912" y="492904"/>
                </a:lnTo>
                <a:lnTo>
                  <a:pt x="757506" y="448810"/>
                </a:lnTo>
                <a:lnTo>
                  <a:pt x="762803" y="403955"/>
                </a:lnTo>
                <a:lnTo>
                  <a:pt x="762803" y="358848"/>
                </a:lnTo>
                <a:lnTo>
                  <a:pt x="757506" y="313993"/>
                </a:lnTo>
                <a:lnTo>
                  <a:pt x="746912" y="269898"/>
                </a:lnTo>
                <a:lnTo>
                  <a:pt x="731020" y="227069"/>
                </a:lnTo>
                <a:lnTo>
                  <a:pt x="709831" y="186013"/>
                </a:lnTo>
                <a:lnTo>
                  <a:pt x="683345" y="147234"/>
                </a:lnTo>
                <a:lnTo>
                  <a:pt x="651561" y="111241"/>
                </a:lnTo>
                <a:lnTo>
                  <a:pt x="615568" y="79458"/>
                </a:lnTo>
                <a:lnTo>
                  <a:pt x="576790" y="52972"/>
                </a:lnTo>
                <a:lnTo>
                  <a:pt x="535733" y="31783"/>
                </a:lnTo>
                <a:lnTo>
                  <a:pt x="492904" y="15891"/>
                </a:lnTo>
                <a:lnTo>
                  <a:pt x="448810" y="5297"/>
                </a:lnTo>
                <a:lnTo>
                  <a:pt x="403955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9294" y="3343872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651561" y="111241"/>
                </a:moveTo>
                <a:lnTo>
                  <a:pt x="683345" y="147235"/>
                </a:lnTo>
                <a:lnTo>
                  <a:pt x="709831" y="186013"/>
                </a:lnTo>
                <a:lnTo>
                  <a:pt x="731020" y="227069"/>
                </a:lnTo>
                <a:lnTo>
                  <a:pt x="746911" y="269898"/>
                </a:lnTo>
                <a:lnTo>
                  <a:pt x="757506" y="313993"/>
                </a:lnTo>
                <a:lnTo>
                  <a:pt x="762803" y="358848"/>
                </a:lnTo>
                <a:lnTo>
                  <a:pt x="762803" y="403955"/>
                </a:lnTo>
                <a:lnTo>
                  <a:pt x="757506" y="448809"/>
                </a:lnTo>
                <a:lnTo>
                  <a:pt x="746911" y="492904"/>
                </a:lnTo>
                <a:lnTo>
                  <a:pt x="731020" y="535733"/>
                </a:lnTo>
                <a:lnTo>
                  <a:pt x="709831" y="576790"/>
                </a:lnTo>
                <a:lnTo>
                  <a:pt x="683345" y="615568"/>
                </a:lnTo>
                <a:lnTo>
                  <a:pt x="651561" y="651561"/>
                </a:lnTo>
                <a:lnTo>
                  <a:pt x="615568" y="683345"/>
                </a:lnTo>
                <a:lnTo>
                  <a:pt x="576790" y="709831"/>
                </a:lnTo>
                <a:lnTo>
                  <a:pt x="535733" y="731020"/>
                </a:lnTo>
                <a:lnTo>
                  <a:pt x="492904" y="746911"/>
                </a:lnTo>
                <a:lnTo>
                  <a:pt x="448809" y="757506"/>
                </a:lnTo>
                <a:lnTo>
                  <a:pt x="403955" y="762803"/>
                </a:lnTo>
                <a:lnTo>
                  <a:pt x="358848" y="762803"/>
                </a:lnTo>
                <a:lnTo>
                  <a:pt x="313993" y="757506"/>
                </a:lnTo>
                <a:lnTo>
                  <a:pt x="269898" y="746911"/>
                </a:lnTo>
                <a:lnTo>
                  <a:pt x="227069" y="731020"/>
                </a:lnTo>
                <a:lnTo>
                  <a:pt x="186013" y="709831"/>
                </a:lnTo>
                <a:lnTo>
                  <a:pt x="147235" y="683345"/>
                </a:lnTo>
                <a:lnTo>
                  <a:pt x="111241" y="651561"/>
                </a:lnTo>
                <a:lnTo>
                  <a:pt x="79458" y="615568"/>
                </a:lnTo>
                <a:lnTo>
                  <a:pt x="52972" y="576790"/>
                </a:lnTo>
                <a:lnTo>
                  <a:pt x="31783" y="535733"/>
                </a:lnTo>
                <a:lnTo>
                  <a:pt x="15891" y="492904"/>
                </a:lnTo>
                <a:lnTo>
                  <a:pt x="5297" y="448809"/>
                </a:lnTo>
                <a:lnTo>
                  <a:pt x="0" y="403955"/>
                </a:lnTo>
                <a:lnTo>
                  <a:pt x="0" y="358848"/>
                </a:lnTo>
                <a:lnTo>
                  <a:pt x="5297" y="313993"/>
                </a:lnTo>
                <a:lnTo>
                  <a:pt x="15891" y="269898"/>
                </a:lnTo>
                <a:lnTo>
                  <a:pt x="31783" y="227069"/>
                </a:lnTo>
                <a:lnTo>
                  <a:pt x="52972" y="186013"/>
                </a:lnTo>
                <a:lnTo>
                  <a:pt x="79458" y="147235"/>
                </a:lnTo>
                <a:lnTo>
                  <a:pt x="111241" y="111241"/>
                </a:lnTo>
                <a:lnTo>
                  <a:pt x="147235" y="79458"/>
                </a:lnTo>
                <a:lnTo>
                  <a:pt x="186013" y="52972"/>
                </a:lnTo>
                <a:lnTo>
                  <a:pt x="227069" y="31783"/>
                </a:lnTo>
                <a:lnTo>
                  <a:pt x="269898" y="15891"/>
                </a:lnTo>
                <a:lnTo>
                  <a:pt x="313993" y="5297"/>
                </a:lnTo>
                <a:lnTo>
                  <a:pt x="358848" y="0"/>
                </a:lnTo>
                <a:lnTo>
                  <a:pt x="403955" y="0"/>
                </a:lnTo>
                <a:lnTo>
                  <a:pt x="448809" y="5297"/>
                </a:lnTo>
                <a:lnTo>
                  <a:pt x="492904" y="15891"/>
                </a:lnTo>
                <a:lnTo>
                  <a:pt x="535733" y="31783"/>
                </a:lnTo>
                <a:lnTo>
                  <a:pt x="576790" y="52972"/>
                </a:lnTo>
                <a:lnTo>
                  <a:pt x="615568" y="79458"/>
                </a:lnTo>
                <a:lnTo>
                  <a:pt x="651561" y="111241"/>
                </a:lnTo>
                <a:close/>
              </a:path>
            </a:pathLst>
          </a:custGeom>
          <a:ln w="127000">
            <a:solidFill>
              <a:srgbClr val="318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81491" y="358344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80264" y="5754636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404084" y="0"/>
                </a:moveTo>
                <a:lnTo>
                  <a:pt x="358962" y="0"/>
                </a:lnTo>
                <a:lnTo>
                  <a:pt x="314094" y="5298"/>
                </a:lnTo>
                <a:lnTo>
                  <a:pt x="269985" y="15896"/>
                </a:lnTo>
                <a:lnTo>
                  <a:pt x="227142" y="31793"/>
                </a:lnTo>
                <a:lnTo>
                  <a:pt x="186072" y="52989"/>
                </a:lnTo>
                <a:lnTo>
                  <a:pt x="147282" y="79483"/>
                </a:lnTo>
                <a:lnTo>
                  <a:pt x="111277" y="111277"/>
                </a:lnTo>
                <a:lnTo>
                  <a:pt x="79483" y="147281"/>
                </a:lnTo>
                <a:lnTo>
                  <a:pt x="52989" y="186072"/>
                </a:lnTo>
                <a:lnTo>
                  <a:pt x="31793" y="227141"/>
                </a:lnTo>
                <a:lnTo>
                  <a:pt x="15896" y="269984"/>
                </a:lnTo>
                <a:lnTo>
                  <a:pt x="5298" y="314093"/>
                </a:lnTo>
                <a:lnTo>
                  <a:pt x="0" y="358961"/>
                </a:lnTo>
                <a:lnTo>
                  <a:pt x="0" y="404083"/>
                </a:lnTo>
                <a:lnTo>
                  <a:pt x="5298" y="448952"/>
                </a:lnTo>
                <a:lnTo>
                  <a:pt x="15896" y="493061"/>
                </a:lnTo>
                <a:lnTo>
                  <a:pt x="31793" y="535903"/>
                </a:lnTo>
                <a:lnTo>
                  <a:pt x="52989" y="576973"/>
                </a:lnTo>
                <a:lnTo>
                  <a:pt x="79483" y="615764"/>
                </a:lnTo>
                <a:lnTo>
                  <a:pt x="111277" y="651769"/>
                </a:lnTo>
                <a:lnTo>
                  <a:pt x="147282" y="683562"/>
                </a:lnTo>
                <a:lnTo>
                  <a:pt x="186072" y="710057"/>
                </a:lnTo>
                <a:lnTo>
                  <a:pt x="227142" y="731252"/>
                </a:lnTo>
                <a:lnTo>
                  <a:pt x="269985" y="747149"/>
                </a:lnTo>
                <a:lnTo>
                  <a:pt x="314094" y="757747"/>
                </a:lnTo>
                <a:lnTo>
                  <a:pt x="358962" y="763046"/>
                </a:lnTo>
                <a:lnTo>
                  <a:pt x="404084" y="763046"/>
                </a:lnTo>
                <a:lnTo>
                  <a:pt x="448953" y="757747"/>
                </a:lnTo>
                <a:lnTo>
                  <a:pt x="493062" y="747149"/>
                </a:lnTo>
                <a:lnTo>
                  <a:pt x="535905" y="731252"/>
                </a:lnTo>
                <a:lnTo>
                  <a:pt x="576974" y="710057"/>
                </a:lnTo>
                <a:lnTo>
                  <a:pt x="615765" y="683562"/>
                </a:lnTo>
                <a:lnTo>
                  <a:pt x="651770" y="651769"/>
                </a:lnTo>
                <a:lnTo>
                  <a:pt x="683563" y="615764"/>
                </a:lnTo>
                <a:lnTo>
                  <a:pt x="710058" y="576973"/>
                </a:lnTo>
                <a:lnTo>
                  <a:pt x="731254" y="535903"/>
                </a:lnTo>
                <a:lnTo>
                  <a:pt x="747150" y="493061"/>
                </a:lnTo>
                <a:lnTo>
                  <a:pt x="757748" y="448952"/>
                </a:lnTo>
                <a:lnTo>
                  <a:pt x="763047" y="404083"/>
                </a:lnTo>
                <a:lnTo>
                  <a:pt x="763047" y="358961"/>
                </a:lnTo>
                <a:lnTo>
                  <a:pt x="757748" y="314093"/>
                </a:lnTo>
                <a:lnTo>
                  <a:pt x="747150" y="269984"/>
                </a:lnTo>
                <a:lnTo>
                  <a:pt x="731254" y="227141"/>
                </a:lnTo>
                <a:lnTo>
                  <a:pt x="710058" y="186072"/>
                </a:lnTo>
                <a:lnTo>
                  <a:pt x="683563" y="147281"/>
                </a:lnTo>
                <a:lnTo>
                  <a:pt x="651770" y="111277"/>
                </a:lnTo>
                <a:lnTo>
                  <a:pt x="615765" y="79483"/>
                </a:lnTo>
                <a:lnTo>
                  <a:pt x="576974" y="52989"/>
                </a:lnTo>
                <a:lnTo>
                  <a:pt x="535905" y="31793"/>
                </a:lnTo>
                <a:lnTo>
                  <a:pt x="493062" y="15896"/>
                </a:lnTo>
                <a:lnTo>
                  <a:pt x="448953" y="5298"/>
                </a:lnTo>
                <a:lnTo>
                  <a:pt x="404084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0265" y="5754635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651769" y="111277"/>
                </a:moveTo>
                <a:lnTo>
                  <a:pt x="683562" y="147281"/>
                </a:lnTo>
                <a:lnTo>
                  <a:pt x="710057" y="186072"/>
                </a:lnTo>
                <a:lnTo>
                  <a:pt x="731253" y="227142"/>
                </a:lnTo>
                <a:lnTo>
                  <a:pt x="747149" y="269984"/>
                </a:lnTo>
                <a:lnTo>
                  <a:pt x="757747" y="314093"/>
                </a:lnTo>
                <a:lnTo>
                  <a:pt x="763046" y="358962"/>
                </a:lnTo>
                <a:lnTo>
                  <a:pt x="763046" y="404084"/>
                </a:lnTo>
                <a:lnTo>
                  <a:pt x="757747" y="448952"/>
                </a:lnTo>
                <a:lnTo>
                  <a:pt x="747149" y="493061"/>
                </a:lnTo>
                <a:lnTo>
                  <a:pt x="731253" y="535904"/>
                </a:lnTo>
                <a:lnTo>
                  <a:pt x="710057" y="576974"/>
                </a:lnTo>
                <a:lnTo>
                  <a:pt x="683562" y="615764"/>
                </a:lnTo>
                <a:lnTo>
                  <a:pt x="651769" y="651769"/>
                </a:lnTo>
                <a:lnTo>
                  <a:pt x="615764" y="683562"/>
                </a:lnTo>
                <a:lnTo>
                  <a:pt x="576974" y="710057"/>
                </a:lnTo>
                <a:lnTo>
                  <a:pt x="535904" y="731252"/>
                </a:lnTo>
                <a:lnTo>
                  <a:pt x="493061" y="747149"/>
                </a:lnTo>
                <a:lnTo>
                  <a:pt x="448952" y="757747"/>
                </a:lnTo>
                <a:lnTo>
                  <a:pt x="404084" y="763046"/>
                </a:lnTo>
                <a:lnTo>
                  <a:pt x="358962" y="763046"/>
                </a:lnTo>
                <a:lnTo>
                  <a:pt x="314093" y="757747"/>
                </a:lnTo>
                <a:lnTo>
                  <a:pt x="269984" y="747149"/>
                </a:lnTo>
                <a:lnTo>
                  <a:pt x="227142" y="731252"/>
                </a:lnTo>
                <a:lnTo>
                  <a:pt x="186072" y="710057"/>
                </a:lnTo>
                <a:lnTo>
                  <a:pt x="147281" y="683562"/>
                </a:lnTo>
                <a:lnTo>
                  <a:pt x="111277" y="651769"/>
                </a:lnTo>
                <a:lnTo>
                  <a:pt x="79483" y="615764"/>
                </a:lnTo>
                <a:lnTo>
                  <a:pt x="52989" y="576974"/>
                </a:lnTo>
                <a:lnTo>
                  <a:pt x="31793" y="535904"/>
                </a:lnTo>
                <a:lnTo>
                  <a:pt x="15896" y="493061"/>
                </a:lnTo>
                <a:lnTo>
                  <a:pt x="5298" y="448952"/>
                </a:lnTo>
                <a:lnTo>
                  <a:pt x="0" y="404084"/>
                </a:lnTo>
                <a:lnTo>
                  <a:pt x="0" y="358962"/>
                </a:lnTo>
                <a:lnTo>
                  <a:pt x="5298" y="314093"/>
                </a:lnTo>
                <a:lnTo>
                  <a:pt x="15896" y="269984"/>
                </a:lnTo>
                <a:lnTo>
                  <a:pt x="31793" y="227142"/>
                </a:lnTo>
                <a:lnTo>
                  <a:pt x="52989" y="186072"/>
                </a:lnTo>
                <a:lnTo>
                  <a:pt x="79483" y="147281"/>
                </a:lnTo>
                <a:lnTo>
                  <a:pt x="111277" y="111277"/>
                </a:lnTo>
                <a:lnTo>
                  <a:pt x="147281" y="79483"/>
                </a:lnTo>
                <a:lnTo>
                  <a:pt x="186072" y="52989"/>
                </a:lnTo>
                <a:lnTo>
                  <a:pt x="227142" y="31793"/>
                </a:lnTo>
                <a:lnTo>
                  <a:pt x="269984" y="15896"/>
                </a:lnTo>
                <a:lnTo>
                  <a:pt x="314093" y="5298"/>
                </a:lnTo>
                <a:lnTo>
                  <a:pt x="358962" y="0"/>
                </a:lnTo>
                <a:lnTo>
                  <a:pt x="404084" y="0"/>
                </a:lnTo>
                <a:lnTo>
                  <a:pt x="448952" y="5298"/>
                </a:lnTo>
                <a:lnTo>
                  <a:pt x="493061" y="15896"/>
                </a:lnTo>
                <a:lnTo>
                  <a:pt x="535904" y="31793"/>
                </a:lnTo>
                <a:lnTo>
                  <a:pt x="576974" y="52989"/>
                </a:lnTo>
                <a:lnTo>
                  <a:pt x="615764" y="79483"/>
                </a:lnTo>
                <a:lnTo>
                  <a:pt x="651769" y="111277"/>
                </a:lnTo>
                <a:close/>
              </a:path>
            </a:pathLst>
          </a:custGeom>
          <a:ln w="127000">
            <a:solidFill>
              <a:srgbClr val="318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92582" y="5994257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Helvetica"/>
                <a:cs typeface="Helvetica"/>
              </a:rPr>
              <a:t>4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58313" y="4381098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403955" y="0"/>
                </a:moveTo>
                <a:lnTo>
                  <a:pt x="358848" y="0"/>
                </a:lnTo>
                <a:lnTo>
                  <a:pt x="313993" y="5297"/>
                </a:lnTo>
                <a:lnTo>
                  <a:pt x="269898" y="15891"/>
                </a:lnTo>
                <a:lnTo>
                  <a:pt x="227069" y="31783"/>
                </a:lnTo>
                <a:lnTo>
                  <a:pt x="186013" y="52972"/>
                </a:lnTo>
                <a:lnTo>
                  <a:pt x="147234" y="79458"/>
                </a:lnTo>
                <a:lnTo>
                  <a:pt x="111241" y="111242"/>
                </a:lnTo>
                <a:lnTo>
                  <a:pt x="79458" y="147235"/>
                </a:lnTo>
                <a:lnTo>
                  <a:pt x="52972" y="186013"/>
                </a:lnTo>
                <a:lnTo>
                  <a:pt x="31783" y="227070"/>
                </a:lnTo>
                <a:lnTo>
                  <a:pt x="15891" y="269898"/>
                </a:lnTo>
                <a:lnTo>
                  <a:pt x="5297" y="313993"/>
                </a:lnTo>
                <a:lnTo>
                  <a:pt x="0" y="358848"/>
                </a:lnTo>
                <a:lnTo>
                  <a:pt x="0" y="403955"/>
                </a:lnTo>
                <a:lnTo>
                  <a:pt x="5297" y="448809"/>
                </a:lnTo>
                <a:lnTo>
                  <a:pt x="15891" y="492904"/>
                </a:lnTo>
                <a:lnTo>
                  <a:pt x="31783" y="535733"/>
                </a:lnTo>
                <a:lnTo>
                  <a:pt x="52972" y="576790"/>
                </a:lnTo>
                <a:lnTo>
                  <a:pt x="79458" y="615568"/>
                </a:lnTo>
                <a:lnTo>
                  <a:pt x="111241" y="651561"/>
                </a:lnTo>
                <a:lnTo>
                  <a:pt x="147234" y="683344"/>
                </a:lnTo>
                <a:lnTo>
                  <a:pt x="186013" y="709831"/>
                </a:lnTo>
                <a:lnTo>
                  <a:pt x="227069" y="731020"/>
                </a:lnTo>
                <a:lnTo>
                  <a:pt x="269898" y="746911"/>
                </a:lnTo>
                <a:lnTo>
                  <a:pt x="313993" y="757506"/>
                </a:lnTo>
                <a:lnTo>
                  <a:pt x="358848" y="762803"/>
                </a:lnTo>
                <a:lnTo>
                  <a:pt x="403955" y="762803"/>
                </a:lnTo>
                <a:lnTo>
                  <a:pt x="448810" y="757506"/>
                </a:lnTo>
                <a:lnTo>
                  <a:pt x="492904" y="746911"/>
                </a:lnTo>
                <a:lnTo>
                  <a:pt x="535733" y="731020"/>
                </a:lnTo>
                <a:lnTo>
                  <a:pt x="576790" y="709831"/>
                </a:lnTo>
                <a:lnTo>
                  <a:pt x="615568" y="683344"/>
                </a:lnTo>
                <a:lnTo>
                  <a:pt x="651561" y="651561"/>
                </a:lnTo>
                <a:lnTo>
                  <a:pt x="683345" y="615568"/>
                </a:lnTo>
                <a:lnTo>
                  <a:pt x="709831" y="576790"/>
                </a:lnTo>
                <a:lnTo>
                  <a:pt x="731020" y="535733"/>
                </a:lnTo>
                <a:lnTo>
                  <a:pt x="746912" y="492904"/>
                </a:lnTo>
                <a:lnTo>
                  <a:pt x="757506" y="448809"/>
                </a:lnTo>
                <a:lnTo>
                  <a:pt x="762803" y="403955"/>
                </a:lnTo>
                <a:lnTo>
                  <a:pt x="762803" y="358848"/>
                </a:lnTo>
                <a:lnTo>
                  <a:pt x="757506" y="313993"/>
                </a:lnTo>
                <a:lnTo>
                  <a:pt x="746912" y="269898"/>
                </a:lnTo>
                <a:lnTo>
                  <a:pt x="731020" y="227070"/>
                </a:lnTo>
                <a:lnTo>
                  <a:pt x="709831" y="186013"/>
                </a:lnTo>
                <a:lnTo>
                  <a:pt x="683345" y="147235"/>
                </a:lnTo>
                <a:lnTo>
                  <a:pt x="651561" y="111242"/>
                </a:lnTo>
                <a:lnTo>
                  <a:pt x="615568" y="79458"/>
                </a:lnTo>
                <a:lnTo>
                  <a:pt x="576790" y="52972"/>
                </a:lnTo>
                <a:lnTo>
                  <a:pt x="535733" y="31783"/>
                </a:lnTo>
                <a:lnTo>
                  <a:pt x="492904" y="15891"/>
                </a:lnTo>
                <a:lnTo>
                  <a:pt x="448810" y="5297"/>
                </a:lnTo>
                <a:lnTo>
                  <a:pt x="403955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8313" y="4381098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651561" y="111241"/>
                </a:moveTo>
                <a:lnTo>
                  <a:pt x="683345" y="147235"/>
                </a:lnTo>
                <a:lnTo>
                  <a:pt x="709831" y="186013"/>
                </a:lnTo>
                <a:lnTo>
                  <a:pt x="731020" y="227069"/>
                </a:lnTo>
                <a:lnTo>
                  <a:pt x="746911" y="269898"/>
                </a:lnTo>
                <a:lnTo>
                  <a:pt x="757506" y="313993"/>
                </a:lnTo>
                <a:lnTo>
                  <a:pt x="762803" y="358848"/>
                </a:lnTo>
                <a:lnTo>
                  <a:pt x="762803" y="403955"/>
                </a:lnTo>
                <a:lnTo>
                  <a:pt x="757506" y="448809"/>
                </a:lnTo>
                <a:lnTo>
                  <a:pt x="746911" y="492904"/>
                </a:lnTo>
                <a:lnTo>
                  <a:pt x="731020" y="535733"/>
                </a:lnTo>
                <a:lnTo>
                  <a:pt x="709831" y="576790"/>
                </a:lnTo>
                <a:lnTo>
                  <a:pt x="683345" y="615568"/>
                </a:lnTo>
                <a:lnTo>
                  <a:pt x="651561" y="651561"/>
                </a:lnTo>
                <a:lnTo>
                  <a:pt x="615568" y="683345"/>
                </a:lnTo>
                <a:lnTo>
                  <a:pt x="576790" y="709831"/>
                </a:lnTo>
                <a:lnTo>
                  <a:pt x="535733" y="731020"/>
                </a:lnTo>
                <a:lnTo>
                  <a:pt x="492904" y="746911"/>
                </a:lnTo>
                <a:lnTo>
                  <a:pt x="448809" y="757506"/>
                </a:lnTo>
                <a:lnTo>
                  <a:pt x="403955" y="762803"/>
                </a:lnTo>
                <a:lnTo>
                  <a:pt x="358848" y="762803"/>
                </a:lnTo>
                <a:lnTo>
                  <a:pt x="313993" y="757506"/>
                </a:lnTo>
                <a:lnTo>
                  <a:pt x="269898" y="746911"/>
                </a:lnTo>
                <a:lnTo>
                  <a:pt x="227069" y="731020"/>
                </a:lnTo>
                <a:lnTo>
                  <a:pt x="186013" y="709831"/>
                </a:lnTo>
                <a:lnTo>
                  <a:pt x="147235" y="683345"/>
                </a:lnTo>
                <a:lnTo>
                  <a:pt x="111241" y="651561"/>
                </a:lnTo>
                <a:lnTo>
                  <a:pt x="79458" y="615568"/>
                </a:lnTo>
                <a:lnTo>
                  <a:pt x="52972" y="576790"/>
                </a:lnTo>
                <a:lnTo>
                  <a:pt x="31783" y="535733"/>
                </a:lnTo>
                <a:lnTo>
                  <a:pt x="15891" y="492904"/>
                </a:lnTo>
                <a:lnTo>
                  <a:pt x="5297" y="448809"/>
                </a:lnTo>
                <a:lnTo>
                  <a:pt x="0" y="403955"/>
                </a:lnTo>
                <a:lnTo>
                  <a:pt x="0" y="358848"/>
                </a:lnTo>
                <a:lnTo>
                  <a:pt x="5297" y="313993"/>
                </a:lnTo>
                <a:lnTo>
                  <a:pt x="15891" y="269898"/>
                </a:lnTo>
                <a:lnTo>
                  <a:pt x="31783" y="227069"/>
                </a:lnTo>
                <a:lnTo>
                  <a:pt x="52972" y="186013"/>
                </a:lnTo>
                <a:lnTo>
                  <a:pt x="79458" y="147235"/>
                </a:lnTo>
                <a:lnTo>
                  <a:pt x="111241" y="111241"/>
                </a:lnTo>
                <a:lnTo>
                  <a:pt x="147235" y="79458"/>
                </a:lnTo>
                <a:lnTo>
                  <a:pt x="186013" y="52972"/>
                </a:lnTo>
                <a:lnTo>
                  <a:pt x="227069" y="31783"/>
                </a:lnTo>
                <a:lnTo>
                  <a:pt x="269898" y="15891"/>
                </a:lnTo>
                <a:lnTo>
                  <a:pt x="313993" y="5297"/>
                </a:lnTo>
                <a:lnTo>
                  <a:pt x="358848" y="0"/>
                </a:lnTo>
                <a:lnTo>
                  <a:pt x="403955" y="0"/>
                </a:lnTo>
                <a:lnTo>
                  <a:pt x="448809" y="5297"/>
                </a:lnTo>
                <a:lnTo>
                  <a:pt x="492904" y="15891"/>
                </a:lnTo>
                <a:lnTo>
                  <a:pt x="535733" y="31783"/>
                </a:lnTo>
                <a:lnTo>
                  <a:pt x="576790" y="52972"/>
                </a:lnTo>
                <a:lnTo>
                  <a:pt x="615568" y="79458"/>
                </a:lnTo>
                <a:lnTo>
                  <a:pt x="651561" y="111241"/>
                </a:lnTo>
                <a:close/>
              </a:path>
            </a:pathLst>
          </a:custGeom>
          <a:ln w="127000">
            <a:solidFill>
              <a:srgbClr val="318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0510" y="4620667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Helvetica"/>
                <a:cs typeface="Helvetica"/>
              </a:rPr>
              <a:t>3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5750" y="5850859"/>
            <a:ext cx="3923029" cy="129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CFBFD"/>
                </a:solidFill>
                <a:latin typeface="Lato"/>
                <a:cs typeface="Lato"/>
              </a:rPr>
              <a:t>Launch </a:t>
            </a:r>
            <a:r>
              <a:rPr sz="1800" b="1" spc="-40" dirty="0">
                <a:solidFill>
                  <a:srgbClr val="FCFBFD"/>
                </a:solidFill>
                <a:latin typeface="Lato"/>
                <a:cs typeface="Lato"/>
              </a:rPr>
              <a:t>Green-Tech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Start</a:t>
            </a:r>
            <a:r>
              <a:rPr lang="en-US" sz="1800" b="1" spc="-10" dirty="0">
                <a:solidFill>
                  <a:srgbClr val="FCFBFD"/>
                </a:solidFill>
                <a:latin typeface="Lato"/>
                <a:cs typeface="Lato"/>
              </a:rPr>
              <a:t>-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up</a:t>
            </a:r>
            <a:r>
              <a:rPr sz="1800" b="1" spc="20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Hub</a:t>
            </a:r>
            <a:endParaRPr sz="1800" dirty="0">
              <a:latin typeface="Lato"/>
              <a:cs typeface="Lato"/>
            </a:endParaRPr>
          </a:p>
          <a:p>
            <a:pPr marL="215900" marR="5080" indent="-203200">
              <a:lnSpc>
                <a:spcPts val="1300"/>
              </a:lnSpc>
              <a:spcBef>
                <a:spcPts val="1350"/>
              </a:spcBef>
              <a:buChar char="-"/>
              <a:tabLst>
                <a:tab pos="215265" algn="l"/>
                <a:tab pos="215900" algn="l"/>
              </a:tabLst>
            </a:pP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Identify,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communicate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shed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light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on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innovative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solutions 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technologies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by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this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fast-growing</a:t>
            </a:r>
            <a:r>
              <a:rPr sz="110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sector</a:t>
            </a:r>
            <a:endParaRPr sz="1100" dirty="0">
              <a:latin typeface="Lato"/>
              <a:cs typeface="Lato"/>
            </a:endParaRPr>
          </a:p>
          <a:p>
            <a:pPr marL="215900" indent="-203200">
              <a:lnSpc>
                <a:spcPts val="1250"/>
              </a:lnSpc>
              <a:buChar char="-"/>
              <a:tabLst>
                <a:tab pos="215265" algn="l"/>
                <a:tab pos="215900" algn="l"/>
              </a:tabLst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Identify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encourage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enabling</a:t>
            </a:r>
            <a:r>
              <a:rPr sz="1100" spc="-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policies</a:t>
            </a:r>
            <a:endParaRPr sz="1100" dirty="0">
              <a:latin typeface="Lato"/>
              <a:cs typeface="Lato"/>
            </a:endParaRPr>
          </a:p>
          <a:p>
            <a:pPr marL="215900" indent="-203200">
              <a:lnSpc>
                <a:spcPts val="1300"/>
              </a:lnSpc>
              <a:buChar char="-"/>
              <a:tabLst>
                <a:tab pos="215265" algn="l"/>
                <a:tab pos="215900" algn="l"/>
              </a:tabLst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Bridge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technology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policy</a:t>
            </a:r>
            <a:r>
              <a:rPr sz="1100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divide</a:t>
            </a:r>
            <a:endParaRPr sz="1100" dirty="0">
              <a:latin typeface="Lato"/>
              <a:cs typeface="Lato"/>
            </a:endParaRPr>
          </a:p>
          <a:p>
            <a:pPr marL="215900" indent="-203200">
              <a:lnSpc>
                <a:spcPts val="1310"/>
              </a:lnSpc>
              <a:buChar char="-"/>
              <a:tabLst>
                <a:tab pos="215265" algn="l"/>
                <a:tab pos="215900" algn="l"/>
              </a:tabLst>
            </a:pP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Encourage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investment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in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green</a:t>
            </a:r>
            <a:r>
              <a:rPr sz="1100" spc="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tech</a:t>
            </a:r>
            <a:endParaRPr sz="1100" dirty="0">
              <a:latin typeface="Lato"/>
              <a:cs typeface="La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627" y="3210445"/>
            <a:ext cx="72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627" y="3540645"/>
            <a:ext cx="72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9227" y="3218929"/>
            <a:ext cx="4336415" cy="688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620395">
              <a:lnSpc>
                <a:spcPts val="1300"/>
              </a:lnSpc>
              <a:spcBef>
                <a:spcPts val="160"/>
              </a:spcBef>
            </a:pP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Review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latest recommendations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from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flagship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environmental  assessments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White Papers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by</a:t>
            </a:r>
            <a:r>
              <a:rPr sz="1100" spc="-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Partners</a:t>
            </a:r>
            <a:endParaRPr sz="1100" dirty="0">
              <a:latin typeface="Lato"/>
              <a:cs typeface="Lato"/>
            </a:endParaRPr>
          </a:p>
          <a:p>
            <a:pPr marL="12700" marR="5080">
              <a:lnSpc>
                <a:spcPts val="1300"/>
              </a:lnSpc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Discussions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on the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required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policy responses/actions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by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policy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makers, 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private sector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20" dirty="0">
                <a:solidFill>
                  <a:srgbClr val="FFFFFF"/>
                </a:solidFill>
                <a:latin typeface="Lato"/>
                <a:cs typeface="Lato"/>
              </a:rPr>
              <a:t>key</a:t>
            </a:r>
            <a:r>
              <a:rPr sz="1100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stakeholders.</a:t>
            </a:r>
            <a:endParaRPr sz="1100" dirty="0">
              <a:latin typeface="Lato"/>
              <a:cs typeface="La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917" y="2434370"/>
            <a:ext cx="4216400" cy="55335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15"/>
              </a:spcBef>
            </a:pP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Science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for </a:t>
            </a: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Decision-Making:</a:t>
            </a:r>
            <a:r>
              <a:rPr sz="1800" b="1" spc="-90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Shaping 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Policies </a:t>
            </a:r>
            <a:r>
              <a:rPr sz="1800" b="1" dirty="0">
                <a:solidFill>
                  <a:srgbClr val="FCFBFD"/>
                </a:solidFill>
                <a:latin typeface="Lato"/>
                <a:cs typeface="Lato"/>
              </a:rPr>
              <a:t>and </a:t>
            </a:r>
            <a:r>
              <a:rPr sz="1800" b="1" spc="-15" dirty="0">
                <a:solidFill>
                  <a:srgbClr val="FCFBFD"/>
                </a:solidFill>
                <a:latin typeface="Lato"/>
                <a:cs typeface="Lato"/>
              </a:rPr>
              <a:t>Market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 Responses</a:t>
            </a:r>
            <a:endParaRPr sz="1800" dirty="0">
              <a:latin typeface="Lato"/>
              <a:cs typeface="La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326" y="7683259"/>
            <a:ext cx="4501515" cy="1348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1300" marR="5080" indent="-228600">
              <a:lnSpc>
                <a:spcPts val="1300"/>
              </a:lnSpc>
              <a:spcBef>
                <a:spcPts val="160"/>
              </a:spcBef>
              <a:buChar char="-"/>
              <a:tabLst>
                <a:tab pos="240665" algn="l"/>
                <a:tab pos="241300" algn="l"/>
              </a:tabLst>
            </a:pP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Empower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private sector transparency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leadership to tackle climate  change</a:t>
            </a:r>
            <a:endParaRPr sz="1100">
              <a:latin typeface="Lato"/>
              <a:cs typeface="Lato"/>
            </a:endParaRPr>
          </a:p>
          <a:p>
            <a:pPr marL="241300" marR="292100" indent="-228600">
              <a:lnSpc>
                <a:spcPts val="130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Review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mechanisms to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monitor,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measure, verifying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report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on 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emissions reductions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by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industry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non-state</a:t>
            </a:r>
            <a:r>
              <a:rPr sz="1100" spc="-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actors</a:t>
            </a:r>
            <a:endParaRPr sz="1100">
              <a:latin typeface="Lato"/>
              <a:cs typeface="Lato"/>
            </a:endParaRPr>
          </a:p>
          <a:p>
            <a:pPr marL="241300" marR="64769" indent="-228600">
              <a:lnSpc>
                <a:spcPts val="130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Examine how policy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incentives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can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regulate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strengthen such  reporting</a:t>
            </a:r>
            <a:endParaRPr sz="1100">
              <a:latin typeface="Lato"/>
              <a:cs typeface="Lato"/>
            </a:endParaRPr>
          </a:p>
          <a:p>
            <a:pPr marL="241300" marR="354965" indent="-228600">
              <a:lnSpc>
                <a:spcPts val="130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Examine how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future Emissions Gap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Report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will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measure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analyse action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by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non-state</a:t>
            </a: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actors</a:t>
            </a:r>
            <a:endParaRPr sz="1100">
              <a:latin typeface="Lato"/>
              <a:cs typeface="La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922" y="6908726"/>
            <a:ext cx="4353043" cy="55899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20"/>
              </a:spcBef>
            </a:pP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Climate Challenge </a:t>
            </a:r>
            <a:r>
              <a:rPr sz="1800" b="1" dirty="0">
                <a:solidFill>
                  <a:srgbClr val="FCFBFD"/>
                </a:solidFill>
                <a:latin typeface="Lato"/>
                <a:cs typeface="Lato"/>
              </a:rPr>
              <a:t>and </a:t>
            </a:r>
            <a:r>
              <a:rPr sz="1800" b="1" spc="-15" dirty="0">
                <a:solidFill>
                  <a:srgbClr val="FCFBFD"/>
                </a:solidFill>
                <a:latin typeface="Lato"/>
                <a:cs typeface="Lato"/>
              </a:rPr>
              <a:t>Non-State</a:t>
            </a:r>
            <a:r>
              <a:rPr sz="1800" b="1" spc="-65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Actors:  </a:t>
            </a:r>
            <a:r>
              <a:rPr sz="1800" b="1" spc="-30" dirty="0">
                <a:solidFill>
                  <a:srgbClr val="FCFBFD"/>
                </a:solidFill>
                <a:latin typeface="Lato"/>
                <a:cs typeface="Lato"/>
              </a:rPr>
              <a:t>From </a:t>
            </a:r>
            <a:r>
              <a:rPr sz="1800" b="1" spc="-25" dirty="0">
                <a:solidFill>
                  <a:srgbClr val="FCFBFD"/>
                </a:solidFill>
                <a:latin typeface="Lato"/>
                <a:cs typeface="Lato"/>
              </a:rPr>
              <a:t>Transparency </a:t>
            </a: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to</a:t>
            </a:r>
            <a:r>
              <a:rPr sz="1800" b="1" spc="-50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Leadership</a:t>
            </a:r>
            <a:endParaRPr sz="1800" dirty="0">
              <a:latin typeface="Lato"/>
              <a:cs typeface="La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90010" y="4444948"/>
            <a:ext cx="3911600" cy="853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1300" marR="5080" indent="-228600">
              <a:lnSpc>
                <a:spcPts val="1300"/>
              </a:lnSpc>
              <a:spcBef>
                <a:spcPts val="160"/>
              </a:spcBef>
              <a:buChar char="-"/>
              <a:tabLst>
                <a:tab pos="240665" algn="l"/>
                <a:tab pos="241300" algn="l"/>
              </a:tabLst>
            </a:pPr>
            <a:r>
              <a:rPr sz="1100" spc="-15" dirty="0">
                <a:solidFill>
                  <a:srgbClr val="FCFBFD"/>
                </a:solidFill>
                <a:latin typeface="Lato"/>
                <a:cs typeface="Lato"/>
              </a:rPr>
              <a:t>Leverage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innovative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technologies to tackle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urban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challenges 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encourage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the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efficient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use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of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natural</a:t>
            </a:r>
            <a:r>
              <a:rPr sz="1100" spc="-15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resources</a:t>
            </a:r>
            <a:endParaRPr sz="1100">
              <a:latin typeface="Lato"/>
              <a:cs typeface="Lato"/>
            </a:endParaRPr>
          </a:p>
          <a:p>
            <a:pPr marL="241300" marR="582930" indent="-228600">
              <a:lnSpc>
                <a:spcPts val="130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15" dirty="0">
                <a:solidFill>
                  <a:srgbClr val="FCFBFD"/>
                </a:solidFill>
                <a:latin typeface="Lato"/>
                <a:cs typeface="Lato"/>
              </a:rPr>
              <a:t>Review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latest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in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environmentally sound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design and 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infrastructure</a:t>
            </a:r>
            <a:endParaRPr sz="1100">
              <a:latin typeface="Lato"/>
              <a:cs typeface="Lato"/>
            </a:endParaRPr>
          </a:p>
          <a:p>
            <a:pPr marL="241300" indent="-228600">
              <a:lnSpc>
                <a:spcPts val="126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Encourage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positive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resourcing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and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procurement</a:t>
            </a:r>
            <a:r>
              <a:rPr sz="1100" spc="60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decisions</a:t>
            </a:r>
            <a:endParaRPr sz="1100">
              <a:latin typeface="Lato"/>
              <a:cs typeface="La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83301" y="3772871"/>
            <a:ext cx="3709217" cy="55335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Redesigning Metropolis: </a:t>
            </a:r>
            <a:r>
              <a:rPr sz="1800" b="1" spc="-15" dirty="0">
                <a:solidFill>
                  <a:srgbClr val="FCFBFD"/>
                </a:solidFill>
                <a:latin typeface="Lato"/>
                <a:cs typeface="Lato"/>
              </a:rPr>
              <a:t>Smarter, 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Greener </a:t>
            </a: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Solutions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for</a:t>
            </a:r>
            <a:r>
              <a:rPr sz="1800" b="1" spc="-85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800" b="1" dirty="0">
                <a:solidFill>
                  <a:srgbClr val="FCFBFD"/>
                </a:solidFill>
                <a:latin typeface="Lato"/>
                <a:cs typeface="Lato"/>
              </a:rPr>
              <a:t>Cities</a:t>
            </a:r>
            <a:endParaRPr sz="1800" dirty="0">
              <a:latin typeface="Lato"/>
              <a:cs typeface="La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0148" y="8150195"/>
            <a:ext cx="72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0148" y="8480395"/>
            <a:ext cx="72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0148" y="8810595"/>
            <a:ext cx="72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28748" y="8158679"/>
            <a:ext cx="4763770" cy="853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Agricultural transformation: sustainable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climate-smart agricultural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models 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minimizing impacts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on</a:t>
            </a:r>
            <a:r>
              <a:rPr sz="1100" spc="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pollution</a:t>
            </a:r>
            <a:endParaRPr sz="1100">
              <a:latin typeface="Lato"/>
              <a:cs typeface="Lato"/>
            </a:endParaRPr>
          </a:p>
          <a:p>
            <a:pPr marL="12700" marR="95250">
              <a:lnSpc>
                <a:spcPts val="1300"/>
              </a:lnSpc>
            </a:pP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Nutrition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healthy diets: embracing difficult questions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debates about  meat vs. vegetarian diets, considering biofortification, plant</a:t>
            </a: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health</a:t>
            </a:r>
            <a:endParaRPr sz="1100">
              <a:latin typeface="Lato"/>
              <a:cs typeface="Lato"/>
            </a:endParaRPr>
          </a:p>
          <a:p>
            <a:pPr marL="12700">
              <a:lnSpc>
                <a:spcPts val="1260"/>
              </a:lnSpc>
            </a:pP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Food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waste: measuring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Lato"/>
                <a:cs typeface="Lato"/>
              </a:rPr>
              <a:t>achieving reduction target at </a:t>
            </a:r>
            <a:r>
              <a:rPr sz="1100" dirty="0">
                <a:solidFill>
                  <a:srgbClr val="FFFFFF"/>
                </a:solidFill>
                <a:latin typeface="Lato"/>
                <a:cs typeface="Lato"/>
              </a:rPr>
              <a:t>global</a:t>
            </a:r>
            <a:r>
              <a:rPr sz="1100" spc="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ato"/>
                <a:cs typeface="Lato"/>
              </a:rPr>
              <a:t>level</a:t>
            </a:r>
            <a:endParaRPr sz="1100">
              <a:latin typeface="Lato"/>
              <a:cs typeface="La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67646" y="7750711"/>
            <a:ext cx="45015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Sustainable </a:t>
            </a:r>
            <a:r>
              <a:rPr sz="1800" b="1" spc="-20" dirty="0">
                <a:solidFill>
                  <a:srgbClr val="FCFBFD"/>
                </a:solidFill>
                <a:latin typeface="Lato"/>
                <a:cs typeface="Lato"/>
              </a:rPr>
              <a:t>Food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for </a:t>
            </a:r>
            <a:r>
              <a:rPr sz="1800" b="1" dirty="0">
                <a:solidFill>
                  <a:srgbClr val="FCFBFD"/>
                </a:solidFill>
                <a:latin typeface="Lato"/>
                <a:cs typeface="Lato"/>
              </a:rPr>
              <a:t>a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Healthy</a:t>
            </a:r>
            <a:r>
              <a:rPr sz="1800" b="1" spc="-105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Planet</a:t>
            </a:r>
            <a:endParaRPr sz="1800" dirty="0">
              <a:latin typeface="Lato"/>
              <a:cs typeface="La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-25400" y="4597400"/>
            <a:ext cx="5918200" cy="1663700"/>
          </a:xfrm>
          <a:custGeom>
            <a:avLst/>
            <a:gdLst/>
            <a:ahLst/>
            <a:cxnLst/>
            <a:rect l="l" t="t" r="r" b="b"/>
            <a:pathLst>
              <a:path w="5918200" h="1663700">
                <a:moveTo>
                  <a:pt x="0" y="1663700"/>
                </a:moveTo>
                <a:lnTo>
                  <a:pt x="0" y="0"/>
                </a:lnTo>
                <a:lnTo>
                  <a:pt x="5918200" y="0"/>
                </a:lnTo>
                <a:lnTo>
                  <a:pt x="5918200" y="1663700"/>
                </a:lnTo>
                <a:lnTo>
                  <a:pt x="0" y="16637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2965" y="4595675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>
                <a:moveTo>
                  <a:pt x="857022" y="0"/>
                </a:moveTo>
                <a:lnTo>
                  <a:pt x="812802" y="0"/>
                </a:lnTo>
                <a:lnTo>
                  <a:pt x="768633" y="2326"/>
                </a:lnTo>
                <a:lnTo>
                  <a:pt x="724613" y="6980"/>
                </a:lnTo>
                <a:lnTo>
                  <a:pt x="680842" y="13961"/>
                </a:lnTo>
                <a:lnTo>
                  <a:pt x="637420" y="23269"/>
                </a:lnTo>
                <a:lnTo>
                  <a:pt x="594447" y="34904"/>
                </a:lnTo>
                <a:lnTo>
                  <a:pt x="552023" y="48866"/>
                </a:lnTo>
                <a:lnTo>
                  <a:pt x="510246" y="65155"/>
                </a:lnTo>
                <a:lnTo>
                  <a:pt x="469217" y="83771"/>
                </a:lnTo>
                <a:lnTo>
                  <a:pt x="429036" y="104714"/>
                </a:lnTo>
                <a:lnTo>
                  <a:pt x="389802" y="127984"/>
                </a:lnTo>
                <a:lnTo>
                  <a:pt x="351615" y="153581"/>
                </a:lnTo>
                <a:lnTo>
                  <a:pt x="314575" y="181505"/>
                </a:lnTo>
                <a:lnTo>
                  <a:pt x="278781" y="211756"/>
                </a:lnTo>
                <a:lnTo>
                  <a:pt x="244333" y="244333"/>
                </a:lnTo>
                <a:lnTo>
                  <a:pt x="211756" y="278781"/>
                </a:lnTo>
                <a:lnTo>
                  <a:pt x="181505" y="314575"/>
                </a:lnTo>
                <a:lnTo>
                  <a:pt x="153581" y="351615"/>
                </a:lnTo>
                <a:lnTo>
                  <a:pt x="127984" y="389802"/>
                </a:lnTo>
                <a:lnTo>
                  <a:pt x="104714" y="429035"/>
                </a:lnTo>
                <a:lnTo>
                  <a:pt x="83771" y="469216"/>
                </a:lnTo>
                <a:lnTo>
                  <a:pt x="65155" y="510245"/>
                </a:lnTo>
                <a:lnTo>
                  <a:pt x="48866" y="552021"/>
                </a:lnTo>
                <a:lnTo>
                  <a:pt x="34904" y="594446"/>
                </a:lnTo>
                <a:lnTo>
                  <a:pt x="23269" y="637419"/>
                </a:lnTo>
                <a:lnTo>
                  <a:pt x="13961" y="680840"/>
                </a:lnTo>
                <a:lnTo>
                  <a:pt x="6980" y="724611"/>
                </a:lnTo>
                <a:lnTo>
                  <a:pt x="2326" y="768631"/>
                </a:lnTo>
                <a:lnTo>
                  <a:pt x="0" y="812800"/>
                </a:lnTo>
                <a:lnTo>
                  <a:pt x="0" y="857019"/>
                </a:lnTo>
                <a:lnTo>
                  <a:pt x="2326" y="901189"/>
                </a:lnTo>
                <a:lnTo>
                  <a:pt x="6980" y="945208"/>
                </a:lnTo>
                <a:lnTo>
                  <a:pt x="13961" y="988979"/>
                </a:lnTo>
                <a:lnTo>
                  <a:pt x="23269" y="1032400"/>
                </a:lnTo>
                <a:lnTo>
                  <a:pt x="34904" y="1075373"/>
                </a:lnTo>
                <a:lnTo>
                  <a:pt x="48866" y="1117798"/>
                </a:lnTo>
                <a:lnTo>
                  <a:pt x="65155" y="1159574"/>
                </a:lnTo>
                <a:lnTo>
                  <a:pt x="83771" y="1200603"/>
                </a:lnTo>
                <a:lnTo>
                  <a:pt x="104714" y="1240784"/>
                </a:lnTo>
                <a:lnTo>
                  <a:pt x="127984" y="1280017"/>
                </a:lnTo>
                <a:lnTo>
                  <a:pt x="153581" y="1318204"/>
                </a:lnTo>
                <a:lnTo>
                  <a:pt x="181505" y="1355244"/>
                </a:lnTo>
                <a:lnTo>
                  <a:pt x="211756" y="1391038"/>
                </a:lnTo>
                <a:lnTo>
                  <a:pt x="244333" y="1425486"/>
                </a:lnTo>
                <a:lnTo>
                  <a:pt x="278781" y="1458063"/>
                </a:lnTo>
                <a:lnTo>
                  <a:pt x="314575" y="1488314"/>
                </a:lnTo>
                <a:lnTo>
                  <a:pt x="351615" y="1516238"/>
                </a:lnTo>
                <a:lnTo>
                  <a:pt x="389802" y="1541835"/>
                </a:lnTo>
                <a:lnTo>
                  <a:pt x="429036" y="1565105"/>
                </a:lnTo>
                <a:lnTo>
                  <a:pt x="469217" y="1586048"/>
                </a:lnTo>
                <a:lnTo>
                  <a:pt x="510246" y="1604664"/>
                </a:lnTo>
                <a:lnTo>
                  <a:pt x="552023" y="1620953"/>
                </a:lnTo>
                <a:lnTo>
                  <a:pt x="594447" y="1634915"/>
                </a:lnTo>
                <a:lnTo>
                  <a:pt x="637420" y="1646550"/>
                </a:lnTo>
                <a:lnTo>
                  <a:pt x="680842" y="1655858"/>
                </a:lnTo>
                <a:lnTo>
                  <a:pt x="724613" y="1662839"/>
                </a:lnTo>
                <a:lnTo>
                  <a:pt x="768633" y="1667493"/>
                </a:lnTo>
                <a:lnTo>
                  <a:pt x="812802" y="1669820"/>
                </a:lnTo>
                <a:lnTo>
                  <a:pt x="857022" y="1669820"/>
                </a:lnTo>
                <a:lnTo>
                  <a:pt x="901191" y="1667493"/>
                </a:lnTo>
                <a:lnTo>
                  <a:pt x="945211" y="1662839"/>
                </a:lnTo>
                <a:lnTo>
                  <a:pt x="988982" y="1655858"/>
                </a:lnTo>
                <a:lnTo>
                  <a:pt x="1032404" y="1646550"/>
                </a:lnTo>
                <a:lnTo>
                  <a:pt x="1075377" y="1634915"/>
                </a:lnTo>
                <a:lnTo>
                  <a:pt x="1117802" y="1620953"/>
                </a:lnTo>
                <a:lnTo>
                  <a:pt x="1159578" y="1604664"/>
                </a:lnTo>
                <a:lnTo>
                  <a:pt x="1200607" y="1586048"/>
                </a:lnTo>
                <a:lnTo>
                  <a:pt x="1240788" y="1565105"/>
                </a:lnTo>
                <a:lnTo>
                  <a:pt x="1280022" y="1541835"/>
                </a:lnTo>
                <a:lnTo>
                  <a:pt x="1318209" y="1516238"/>
                </a:lnTo>
                <a:lnTo>
                  <a:pt x="1355249" y="1488314"/>
                </a:lnTo>
                <a:lnTo>
                  <a:pt x="1391043" y="1458063"/>
                </a:lnTo>
                <a:lnTo>
                  <a:pt x="1425491" y="1425486"/>
                </a:lnTo>
                <a:lnTo>
                  <a:pt x="1458069" y="1391038"/>
                </a:lnTo>
                <a:lnTo>
                  <a:pt x="1488319" y="1355244"/>
                </a:lnTo>
                <a:lnTo>
                  <a:pt x="1516243" y="1318204"/>
                </a:lnTo>
                <a:lnTo>
                  <a:pt x="1541840" y="1280017"/>
                </a:lnTo>
                <a:lnTo>
                  <a:pt x="1565110" y="1240784"/>
                </a:lnTo>
                <a:lnTo>
                  <a:pt x="1586053" y="1200603"/>
                </a:lnTo>
                <a:lnTo>
                  <a:pt x="1604669" y="1159574"/>
                </a:lnTo>
                <a:lnTo>
                  <a:pt x="1620958" y="1117798"/>
                </a:lnTo>
                <a:lnTo>
                  <a:pt x="1634920" y="1075373"/>
                </a:lnTo>
                <a:lnTo>
                  <a:pt x="1646555" y="1032400"/>
                </a:lnTo>
                <a:lnTo>
                  <a:pt x="1655863" y="988979"/>
                </a:lnTo>
                <a:lnTo>
                  <a:pt x="1662844" y="945208"/>
                </a:lnTo>
                <a:lnTo>
                  <a:pt x="1667498" y="901189"/>
                </a:lnTo>
                <a:lnTo>
                  <a:pt x="1669825" y="857019"/>
                </a:lnTo>
                <a:lnTo>
                  <a:pt x="1669825" y="812800"/>
                </a:lnTo>
                <a:lnTo>
                  <a:pt x="1667498" y="768631"/>
                </a:lnTo>
                <a:lnTo>
                  <a:pt x="1662844" y="724611"/>
                </a:lnTo>
                <a:lnTo>
                  <a:pt x="1655863" y="680840"/>
                </a:lnTo>
                <a:lnTo>
                  <a:pt x="1646555" y="637419"/>
                </a:lnTo>
                <a:lnTo>
                  <a:pt x="1634920" y="594446"/>
                </a:lnTo>
                <a:lnTo>
                  <a:pt x="1620958" y="552021"/>
                </a:lnTo>
                <a:lnTo>
                  <a:pt x="1604669" y="510245"/>
                </a:lnTo>
                <a:lnTo>
                  <a:pt x="1586053" y="469216"/>
                </a:lnTo>
                <a:lnTo>
                  <a:pt x="1565110" y="429035"/>
                </a:lnTo>
                <a:lnTo>
                  <a:pt x="1541840" y="389802"/>
                </a:lnTo>
                <a:lnTo>
                  <a:pt x="1516243" y="351615"/>
                </a:lnTo>
                <a:lnTo>
                  <a:pt x="1488319" y="314575"/>
                </a:lnTo>
                <a:lnTo>
                  <a:pt x="1458069" y="278781"/>
                </a:lnTo>
                <a:lnTo>
                  <a:pt x="1425491" y="244333"/>
                </a:lnTo>
                <a:lnTo>
                  <a:pt x="1391043" y="211756"/>
                </a:lnTo>
                <a:lnTo>
                  <a:pt x="1355249" y="181505"/>
                </a:lnTo>
                <a:lnTo>
                  <a:pt x="1318209" y="153581"/>
                </a:lnTo>
                <a:lnTo>
                  <a:pt x="1280022" y="127984"/>
                </a:lnTo>
                <a:lnTo>
                  <a:pt x="1240788" y="104714"/>
                </a:lnTo>
                <a:lnTo>
                  <a:pt x="1200607" y="83771"/>
                </a:lnTo>
                <a:lnTo>
                  <a:pt x="1159578" y="65155"/>
                </a:lnTo>
                <a:lnTo>
                  <a:pt x="1117802" y="48866"/>
                </a:lnTo>
                <a:lnTo>
                  <a:pt x="1075377" y="34904"/>
                </a:lnTo>
                <a:lnTo>
                  <a:pt x="1032404" y="23269"/>
                </a:lnTo>
                <a:lnTo>
                  <a:pt x="988982" y="13961"/>
                </a:lnTo>
                <a:lnTo>
                  <a:pt x="945211" y="6980"/>
                </a:lnTo>
                <a:lnTo>
                  <a:pt x="901191" y="2326"/>
                </a:lnTo>
                <a:lnTo>
                  <a:pt x="85702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6551" y="4759260"/>
            <a:ext cx="1343025" cy="1343025"/>
          </a:xfrm>
          <a:custGeom>
            <a:avLst/>
            <a:gdLst/>
            <a:ahLst/>
            <a:cxnLst/>
            <a:rect l="l" t="t" r="r" b="b"/>
            <a:pathLst>
              <a:path w="1343025" h="1343025">
                <a:moveTo>
                  <a:pt x="693745" y="0"/>
                </a:moveTo>
                <a:lnTo>
                  <a:pt x="648908" y="0"/>
                </a:lnTo>
                <a:lnTo>
                  <a:pt x="604151" y="2975"/>
                </a:lnTo>
                <a:lnTo>
                  <a:pt x="559635" y="8925"/>
                </a:lnTo>
                <a:lnTo>
                  <a:pt x="515520" y="17851"/>
                </a:lnTo>
                <a:lnTo>
                  <a:pt x="471969" y="29751"/>
                </a:lnTo>
                <a:lnTo>
                  <a:pt x="429141" y="44627"/>
                </a:lnTo>
                <a:lnTo>
                  <a:pt x="387197" y="62479"/>
                </a:lnTo>
                <a:lnTo>
                  <a:pt x="346297" y="83305"/>
                </a:lnTo>
                <a:lnTo>
                  <a:pt x="306604" y="107107"/>
                </a:lnTo>
                <a:lnTo>
                  <a:pt x="268276" y="133883"/>
                </a:lnTo>
                <a:lnTo>
                  <a:pt x="231476" y="163635"/>
                </a:lnTo>
                <a:lnTo>
                  <a:pt x="196364" y="196363"/>
                </a:lnTo>
                <a:lnTo>
                  <a:pt x="163636" y="231475"/>
                </a:lnTo>
                <a:lnTo>
                  <a:pt x="133884" y="268275"/>
                </a:lnTo>
                <a:lnTo>
                  <a:pt x="107107" y="306603"/>
                </a:lnTo>
                <a:lnTo>
                  <a:pt x="83305" y="346296"/>
                </a:lnTo>
                <a:lnTo>
                  <a:pt x="62479" y="387195"/>
                </a:lnTo>
                <a:lnTo>
                  <a:pt x="44628" y="429139"/>
                </a:lnTo>
                <a:lnTo>
                  <a:pt x="29752" y="471967"/>
                </a:lnTo>
                <a:lnTo>
                  <a:pt x="17851" y="515519"/>
                </a:lnTo>
                <a:lnTo>
                  <a:pt x="8925" y="559633"/>
                </a:lnTo>
                <a:lnTo>
                  <a:pt x="2975" y="604149"/>
                </a:lnTo>
                <a:lnTo>
                  <a:pt x="0" y="648905"/>
                </a:lnTo>
                <a:lnTo>
                  <a:pt x="0" y="693743"/>
                </a:lnTo>
                <a:lnTo>
                  <a:pt x="2975" y="738500"/>
                </a:lnTo>
                <a:lnTo>
                  <a:pt x="8925" y="783015"/>
                </a:lnTo>
                <a:lnTo>
                  <a:pt x="17851" y="827129"/>
                </a:lnTo>
                <a:lnTo>
                  <a:pt x="29752" y="870681"/>
                </a:lnTo>
                <a:lnTo>
                  <a:pt x="44628" y="913509"/>
                </a:lnTo>
                <a:lnTo>
                  <a:pt x="62479" y="955453"/>
                </a:lnTo>
                <a:lnTo>
                  <a:pt x="83305" y="996352"/>
                </a:lnTo>
                <a:lnTo>
                  <a:pt x="107107" y="1036045"/>
                </a:lnTo>
                <a:lnTo>
                  <a:pt x="133884" y="1074372"/>
                </a:lnTo>
                <a:lnTo>
                  <a:pt x="163636" y="1111172"/>
                </a:lnTo>
                <a:lnTo>
                  <a:pt x="196364" y="1146285"/>
                </a:lnTo>
                <a:lnTo>
                  <a:pt x="231476" y="1179012"/>
                </a:lnTo>
                <a:lnTo>
                  <a:pt x="268276" y="1208764"/>
                </a:lnTo>
                <a:lnTo>
                  <a:pt x="306604" y="1235541"/>
                </a:lnTo>
                <a:lnTo>
                  <a:pt x="346297" y="1259343"/>
                </a:lnTo>
                <a:lnTo>
                  <a:pt x="387197" y="1280169"/>
                </a:lnTo>
                <a:lnTo>
                  <a:pt x="429141" y="1298020"/>
                </a:lnTo>
                <a:lnTo>
                  <a:pt x="471969" y="1312897"/>
                </a:lnTo>
                <a:lnTo>
                  <a:pt x="515520" y="1324797"/>
                </a:lnTo>
                <a:lnTo>
                  <a:pt x="559635" y="1333723"/>
                </a:lnTo>
                <a:lnTo>
                  <a:pt x="604151" y="1339673"/>
                </a:lnTo>
                <a:lnTo>
                  <a:pt x="648908" y="1342649"/>
                </a:lnTo>
                <a:lnTo>
                  <a:pt x="693745" y="1342649"/>
                </a:lnTo>
                <a:lnTo>
                  <a:pt x="738502" y="1339673"/>
                </a:lnTo>
                <a:lnTo>
                  <a:pt x="783018" y="1333723"/>
                </a:lnTo>
                <a:lnTo>
                  <a:pt x="827133" y="1324797"/>
                </a:lnTo>
                <a:lnTo>
                  <a:pt x="870684" y="1312897"/>
                </a:lnTo>
                <a:lnTo>
                  <a:pt x="913512" y="1298020"/>
                </a:lnTo>
                <a:lnTo>
                  <a:pt x="955456" y="1280169"/>
                </a:lnTo>
                <a:lnTo>
                  <a:pt x="996356" y="1259343"/>
                </a:lnTo>
                <a:lnTo>
                  <a:pt x="1036049" y="1235541"/>
                </a:lnTo>
                <a:lnTo>
                  <a:pt x="1074377" y="1208764"/>
                </a:lnTo>
                <a:lnTo>
                  <a:pt x="1111177" y="1179012"/>
                </a:lnTo>
                <a:lnTo>
                  <a:pt x="1146289" y="1146285"/>
                </a:lnTo>
                <a:lnTo>
                  <a:pt x="1179017" y="1111172"/>
                </a:lnTo>
                <a:lnTo>
                  <a:pt x="1208769" y="1074372"/>
                </a:lnTo>
                <a:lnTo>
                  <a:pt x="1235546" y="1036045"/>
                </a:lnTo>
                <a:lnTo>
                  <a:pt x="1259347" y="996352"/>
                </a:lnTo>
                <a:lnTo>
                  <a:pt x="1280174" y="955453"/>
                </a:lnTo>
                <a:lnTo>
                  <a:pt x="1298025" y="913509"/>
                </a:lnTo>
                <a:lnTo>
                  <a:pt x="1312901" y="870681"/>
                </a:lnTo>
                <a:lnTo>
                  <a:pt x="1324802" y="827129"/>
                </a:lnTo>
                <a:lnTo>
                  <a:pt x="1333728" y="783015"/>
                </a:lnTo>
                <a:lnTo>
                  <a:pt x="1339678" y="738500"/>
                </a:lnTo>
                <a:lnTo>
                  <a:pt x="1342653" y="693743"/>
                </a:lnTo>
                <a:lnTo>
                  <a:pt x="1342653" y="648905"/>
                </a:lnTo>
                <a:lnTo>
                  <a:pt x="1339678" y="604149"/>
                </a:lnTo>
                <a:lnTo>
                  <a:pt x="1333728" y="559633"/>
                </a:lnTo>
                <a:lnTo>
                  <a:pt x="1324802" y="515519"/>
                </a:lnTo>
                <a:lnTo>
                  <a:pt x="1312901" y="471967"/>
                </a:lnTo>
                <a:lnTo>
                  <a:pt x="1298025" y="429139"/>
                </a:lnTo>
                <a:lnTo>
                  <a:pt x="1280174" y="387195"/>
                </a:lnTo>
                <a:lnTo>
                  <a:pt x="1259347" y="346296"/>
                </a:lnTo>
                <a:lnTo>
                  <a:pt x="1235546" y="306603"/>
                </a:lnTo>
                <a:lnTo>
                  <a:pt x="1208769" y="268275"/>
                </a:lnTo>
                <a:lnTo>
                  <a:pt x="1179017" y="231475"/>
                </a:lnTo>
                <a:lnTo>
                  <a:pt x="1146289" y="196363"/>
                </a:lnTo>
                <a:lnTo>
                  <a:pt x="1111177" y="163635"/>
                </a:lnTo>
                <a:lnTo>
                  <a:pt x="1074377" y="133883"/>
                </a:lnTo>
                <a:lnTo>
                  <a:pt x="1036049" y="107107"/>
                </a:lnTo>
                <a:lnTo>
                  <a:pt x="996356" y="83305"/>
                </a:lnTo>
                <a:lnTo>
                  <a:pt x="955456" y="62479"/>
                </a:lnTo>
                <a:lnTo>
                  <a:pt x="913512" y="44627"/>
                </a:lnTo>
                <a:lnTo>
                  <a:pt x="870684" y="29751"/>
                </a:lnTo>
                <a:lnTo>
                  <a:pt x="827133" y="17851"/>
                </a:lnTo>
                <a:lnTo>
                  <a:pt x="783018" y="8925"/>
                </a:lnTo>
                <a:lnTo>
                  <a:pt x="738502" y="2975"/>
                </a:lnTo>
                <a:lnTo>
                  <a:pt x="693745" y="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16475" y="7189402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403955" y="0"/>
                </a:moveTo>
                <a:lnTo>
                  <a:pt x="358848" y="0"/>
                </a:lnTo>
                <a:lnTo>
                  <a:pt x="313993" y="5297"/>
                </a:lnTo>
                <a:lnTo>
                  <a:pt x="269898" y="15891"/>
                </a:lnTo>
                <a:lnTo>
                  <a:pt x="227069" y="31783"/>
                </a:lnTo>
                <a:lnTo>
                  <a:pt x="186013" y="52972"/>
                </a:lnTo>
                <a:lnTo>
                  <a:pt x="147234" y="79458"/>
                </a:lnTo>
                <a:lnTo>
                  <a:pt x="111241" y="111241"/>
                </a:lnTo>
                <a:lnTo>
                  <a:pt x="79458" y="147234"/>
                </a:lnTo>
                <a:lnTo>
                  <a:pt x="52972" y="186013"/>
                </a:lnTo>
                <a:lnTo>
                  <a:pt x="31783" y="227069"/>
                </a:lnTo>
                <a:lnTo>
                  <a:pt x="15891" y="269898"/>
                </a:lnTo>
                <a:lnTo>
                  <a:pt x="5297" y="313993"/>
                </a:lnTo>
                <a:lnTo>
                  <a:pt x="0" y="358848"/>
                </a:lnTo>
                <a:lnTo>
                  <a:pt x="0" y="403955"/>
                </a:lnTo>
                <a:lnTo>
                  <a:pt x="5297" y="448810"/>
                </a:lnTo>
                <a:lnTo>
                  <a:pt x="15891" y="492904"/>
                </a:lnTo>
                <a:lnTo>
                  <a:pt x="31783" y="535733"/>
                </a:lnTo>
                <a:lnTo>
                  <a:pt x="52972" y="576790"/>
                </a:lnTo>
                <a:lnTo>
                  <a:pt x="79458" y="615568"/>
                </a:lnTo>
                <a:lnTo>
                  <a:pt x="111241" y="651561"/>
                </a:lnTo>
                <a:lnTo>
                  <a:pt x="147234" y="683344"/>
                </a:lnTo>
                <a:lnTo>
                  <a:pt x="186013" y="709830"/>
                </a:lnTo>
                <a:lnTo>
                  <a:pt x="227069" y="731019"/>
                </a:lnTo>
                <a:lnTo>
                  <a:pt x="269898" y="746911"/>
                </a:lnTo>
                <a:lnTo>
                  <a:pt x="313993" y="757505"/>
                </a:lnTo>
                <a:lnTo>
                  <a:pt x="358848" y="762802"/>
                </a:lnTo>
                <a:lnTo>
                  <a:pt x="403955" y="762802"/>
                </a:lnTo>
                <a:lnTo>
                  <a:pt x="448810" y="757505"/>
                </a:lnTo>
                <a:lnTo>
                  <a:pt x="492904" y="746911"/>
                </a:lnTo>
                <a:lnTo>
                  <a:pt x="535733" y="731019"/>
                </a:lnTo>
                <a:lnTo>
                  <a:pt x="576790" y="709830"/>
                </a:lnTo>
                <a:lnTo>
                  <a:pt x="615568" y="683344"/>
                </a:lnTo>
                <a:lnTo>
                  <a:pt x="651561" y="651561"/>
                </a:lnTo>
                <a:lnTo>
                  <a:pt x="683345" y="615568"/>
                </a:lnTo>
                <a:lnTo>
                  <a:pt x="709831" y="576790"/>
                </a:lnTo>
                <a:lnTo>
                  <a:pt x="731020" y="535733"/>
                </a:lnTo>
                <a:lnTo>
                  <a:pt x="746912" y="492904"/>
                </a:lnTo>
                <a:lnTo>
                  <a:pt x="757506" y="448810"/>
                </a:lnTo>
                <a:lnTo>
                  <a:pt x="762803" y="403955"/>
                </a:lnTo>
                <a:lnTo>
                  <a:pt x="762803" y="358848"/>
                </a:lnTo>
                <a:lnTo>
                  <a:pt x="757506" y="313993"/>
                </a:lnTo>
                <a:lnTo>
                  <a:pt x="746912" y="269898"/>
                </a:lnTo>
                <a:lnTo>
                  <a:pt x="731020" y="227069"/>
                </a:lnTo>
                <a:lnTo>
                  <a:pt x="709831" y="186013"/>
                </a:lnTo>
                <a:lnTo>
                  <a:pt x="683345" y="147234"/>
                </a:lnTo>
                <a:lnTo>
                  <a:pt x="651561" y="111241"/>
                </a:lnTo>
                <a:lnTo>
                  <a:pt x="615568" y="79458"/>
                </a:lnTo>
                <a:lnTo>
                  <a:pt x="576790" y="52972"/>
                </a:lnTo>
                <a:lnTo>
                  <a:pt x="535733" y="31783"/>
                </a:lnTo>
                <a:lnTo>
                  <a:pt x="492904" y="15891"/>
                </a:lnTo>
                <a:lnTo>
                  <a:pt x="448810" y="5297"/>
                </a:lnTo>
                <a:lnTo>
                  <a:pt x="403955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16475" y="7189402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651561" y="111241"/>
                </a:moveTo>
                <a:lnTo>
                  <a:pt x="683345" y="147235"/>
                </a:lnTo>
                <a:lnTo>
                  <a:pt x="709831" y="186013"/>
                </a:lnTo>
                <a:lnTo>
                  <a:pt x="731020" y="227069"/>
                </a:lnTo>
                <a:lnTo>
                  <a:pt x="746911" y="269898"/>
                </a:lnTo>
                <a:lnTo>
                  <a:pt x="757506" y="313993"/>
                </a:lnTo>
                <a:lnTo>
                  <a:pt x="762803" y="358848"/>
                </a:lnTo>
                <a:lnTo>
                  <a:pt x="762803" y="403955"/>
                </a:lnTo>
                <a:lnTo>
                  <a:pt x="757506" y="448809"/>
                </a:lnTo>
                <a:lnTo>
                  <a:pt x="746911" y="492904"/>
                </a:lnTo>
                <a:lnTo>
                  <a:pt x="731020" y="535733"/>
                </a:lnTo>
                <a:lnTo>
                  <a:pt x="709831" y="576790"/>
                </a:lnTo>
                <a:lnTo>
                  <a:pt x="683345" y="615568"/>
                </a:lnTo>
                <a:lnTo>
                  <a:pt x="651561" y="651561"/>
                </a:lnTo>
                <a:lnTo>
                  <a:pt x="615568" y="683345"/>
                </a:lnTo>
                <a:lnTo>
                  <a:pt x="576790" y="709831"/>
                </a:lnTo>
                <a:lnTo>
                  <a:pt x="535733" y="731020"/>
                </a:lnTo>
                <a:lnTo>
                  <a:pt x="492904" y="746911"/>
                </a:lnTo>
                <a:lnTo>
                  <a:pt x="448809" y="757506"/>
                </a:lnTo>
                <a:lnTo>
                  <a:pt x="403955" y="762803"/>
                </a:lnTo>
                <a:lnTo>
                  <a:pt x="358848" y="762803"/>
                </a:lnTo>
                <a:lnTo>
                  <a:pt x="313993" y="757506"/>
                </a:lnTo>
                <a:lnTo>
                  <a:pt x="269898" y="746911"/>
                </a:lnTo>
                <a:lnTo>
                  <a:pt x="227069" y="731020"/>
                </a:lnTo>
                <a:lnTo>
                  <a:pt x="186013" y="709831"/>
                </a:lnTo>
                <a:lnTo>
                  <a:pt x="147235" y="683345"/>
                </a:lnTo>
                <a:lnTo>
                  <a:pt x="111241" y="651561"/>
                </a:lnTo>
                <a:lnTo>
                  <a:pt x="79458" y="615568"/>
                </a:lnTo>
                <a:lnTo>
                  <a:pt x="52972" y="576790"/>
                </a:lnTo>
                <a:lnTo>
                  <a:pt x="31783" y="535733"/>
                </a:lnTo>
                <a:lnTo>
                  <a:pt x="15891" y="492904"/>
                </a:lnTo>
                <a:lnTo>
                  <a:pt x="5297" y="448809"/>
                </a:lnTo>
                <a:lnTo>
                  <a:pt x="0" y="403955"/>
                </a:lnTo>
                <a:lnTo>
                  <a:pt x="0" y="358848"/>
                </a:lnTo>
                <a:lnTo>
                  <a:pt x="5297" y="313993"/>
                </a:lnTo>
                <a:lnTo>
                  <a:pt x="15891" y="269898"/>
                </a:lnTo>
                <a:lnTo>
                  <a:pt x="31783" y="227069"/>
                </a:lnTo>
                <a:lnTo>
                  <a:pt x="52972" y="186013"/>
                </a:lnTo>
                <a:lnTo>
                  <a:pt x="79458" y="147235"/>
                </a:lnTo>
                <a:lnTo>
                  <a:pt x="111241" y="111241"/>
                </a:lnTo>
                <a:lnTo>
                  <a:pt x="147235" y="79458"/>
                </a:lnTo>
                <a:lnTo>
                  <a:pt x="186013" y="52972"/>
                </a:lnTo>
                <a:lnTo>
                  <a:pt x="227069" y="31783"/>
                </a:lnTo>
                <a:lnTo>
                  <a:pt x="269898" y="15891"/>
                </a:lnTo>
                <a:lnTo>
                  <a:pt x="313993" y="5297"/>
                </a:lnTo>
                <a:lnTo>
                  <a:pt x="358848" y="0"/>
                </a:lnTo>
                <a:lnTo>
                  <a:pt x="403955" y="0"/>
                </a:lnTo>
                <a:lnTo>
                  <a:pt x="448809" y="5297"/>
                </a:lnTo>
                <a:lnTo>
                  <a:pt x="492904" y="15891"/>
                </a:lnTo>
                <a:lnTo>
                  <a:pt x="535733" y="31783"/>
                </a:lnTo>
                <a:lnTo>
                  <a:pt x="576790" y="52972"/>
                </a:lnTo>
                <a:lnTo>
                  <a:pt x="615568" y="79458"/>
                </a:lnTo>
                <a:lnTo>
                  <a:pt x="651561" y="111241"/>
                </a:lnTo>
                <a:close/>
              </a:path>
            </a:pathLst>
          </a:custGeom>
          <a:ln w="127000">
            <a:solidFill>
              <a:srgbClr val="318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21831" y="7403324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Roboto-Light"/>
                <a:cs typeface="Roboto-Light"/>
              </a:rPr>
              <a:t>6</a:t>
            </a:r>
            <a:endParaRPr sz="1800">
              <a:latin typeface="Roboto-Light"/>
              <a:cs typeface="Roboto-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35600" y="5257800"/>
            <a:ext cx="939800" cy="482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2600" y="5029200"/>
            <a:ext cx="482962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5" dirty="0">
                <a:solidFill>
                  <a:srgbClr val="C00000"/>
                </a:solidFill>
                <a:latin typeface="Lato"/>
                <a:cs typeface="Lato"/>
              </a:rPr>
              <a:t>In </a:t>
            </a:r>
            <a:r>
              <a:rPr sz="2900" b="1" spc="-5" dirty="0">
                <a:solidFill>
                  <a:srgbClr val="C00000"/>
                </a:solidFill>
                <a:latin typeface="Lato"/>
                <a:cs typeface="Lato"/>
              </a:rPr>
              <a:t>support </a:t>
            </a:r>
            <a:r>
              <a:rPr sz="2900" b="1" spc="-20" dirty="0">
                <a:solidFill>
                  <a:srgbClr val="C00000"/>
                </a:solidFill>
                <a:latin typeface="Lato"/>
                <a:cs typeface="Lato"/>
              </a:rPr>
              <a:t>of </a:t>
            </a:r>
            <a:r>
              <a:rPr lang="en-US" sz="2900" b="1" dirty="0">
                <a:solidFill>
                  <a:srgbClr val="C00000"/>
                </a:solidFill>
                <a:latin typeface="Lato"/>
                <a:cs typeface="Lato"/>
              </a:rPr>
              <a:t>Environment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900" b="1" dirty="0">
                <a:solidFill>
                  <a:srgbClr val="C00000"/>
                </a:solidFill>
                <a:latin typeface="Lato"/>
                <a:cs typeface="Lato"/>
              </a:rPr>
              <a:t>Dimension of SDGs</a:t>
            </a:r>
            <a:endParaRPr sz="2900" dirty="0">
              <a:solidFill>
                <a:srgbClr val="C00000"/>
              </a:solidFill>
              <a:latin typeface="Lato"/>
              <a:cs typeface="La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33500" y="368300"/>
            <a:ext cx="1612900" cy="12446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99667" y="6834137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404084" y="0"/>
                </a:moveTo>
                <a:lnTo>
                  <a:pt x="358962" y="0"/>
                </a:lnTo>
                <a:lnTo>
                  <a:pt x="314093" y="5298"/>
                </a:lnTo>
                <a:lnTo>
                  <a:pt x="269984" y="15896"/>
                </a:lnTo>
                <a:lnTo>
                  <a:pt x="227142" y="31793"/>
                </a:lnTo>
                <a:lnTo>
                  <a:pt x="186072" y="52989"/>
                </a:lnTo>
                <a:lnTo>
                  <a:pt x="147282" y="79483"/>
                </a:lnTo>
                <a:lnTo>
                  <a:pt x="111277" y="111277"/>
                </a:lnTo>
                <a:lnTo>
                  <a:pt x="79483" y="147282"/>
                </a:lnTo>
                <a:lnTo>
                  <a:pt x="52989" y="186072"/>
                </a:lnTo>
                <a:lnTo>
                  <a:pt x="31793" y="227142"/>
                </a:lnTo>
                <a:lnTo>
                  <a:pt x="15896" y="269984"/>
                </a:lnTo>
                <a:lnTo>
                  <a:pt x="5298" y="314093"/>
                </a:lnTo>
                <a:lnTo>
                  <a:pt x="0" y="358962"/>
                </a:lnTo>
                <a:lnTo>
                  <a:pt x="0" y="404084"/>
                </a:lnTo>
                <a:lnTo>
                  <a:pt x="5298" y="448952"/>
                </a:lnTo>
                <a:lnTo>
                  <a:pt x="15896" y="493061"/>
                </a:lnTo>
                <a:lnTo>
                  <a:pt x="31793" y="535904"/>
                </a:lnTo>
                <a:lnTo>
                  <a:pt x="52989" y="576973"/>
                </a:lnTo>
                <a:lnTo>
                  <a:pt x="79483" y="615764"/>
                </a:lnTo>
                <a:lnTo>
                  <a:pt x="111277" y="651769"/>
                </a:lnTo>
                <a:lnTo>
                  <a:pt x="147282" y="683562"/>
                </a:lnTo>
                <a:lnTo>
                  <a:pt x="186072" y="710057"/>
                </a:lnTo>
                <a:lnTo>
                  <a:pt x="227142" y="731252"/>
                </a:lnTo>
                <a:lnTo>
                  <a:pt x="269984" y="747149"/>
                </a:lnTo>
                <a:lnTo>
                  <a:pt x="314093" y="757747"/>
                </a:lnTo>
                <a:lnTo>
                  <a:pt x="358962" y="763046"/>
                </a:lnTo>
                <a:lnTo>
                  <a:pt x="404084" y="763046"/>
                </a:lnTo>
                <a:lnTo>
                  <a:pt x="448952" y="757747"/>
                </a:lnTo>
                <a:lnTo>
                  <a:pt x="493061" y="747149"/>
                </a:lnTo>
                <a:lnTo>
                  <a:pt x="535904" y="731252"/>
                </a:lnTo>
                <a:lnTo>
                  <a:pt x="576973" y="710057"/>
                </a:lnTo>
                <a:lnTo>
                  <a:pt x="615764" y="683562"/>
                </a:lnTo>
                <a:lnTo>
                  <a:pt x="651769" y="651769"/>
                </a:lnTo>
                <a:lnTo>
                  <a:pt x="683562" y="615764"/>
                </a:lnTo>
                <a:lnTo>
                  <a:pt x="710057" y="576973"/>
                </a:lnTo>
                <a:lnTo>
                  <a:pt x="731252" y="535904"/>
                </a:lnTo>
                <a:lnTo>
                  <a:pt x="747149" y="493061"/>
                </a:lnTo>
                <a:lnTo>
                  <a:pt x="757747" y="448952"/>
                </a:lnTo>
                <a:lnTo>
                  <a:pt x="763046" y="404084"/>
                </a:lnTo>
                <a:lnTo>
                  <a:pt x="763046" y="358962"/>
                </a:lnTo>
                <a:lnTo>
                  <a:pt x="757747" y="314093"/>
                </a:lnTo>
                <a:lnTo>
                  <a:pt x="747149" y="269984"/>
                </a:lnTo>
                <a:lnTo>
                  <a:pt x="731252" y="227142"/>
                </a:lnTo>
                <a:lnTo>
                  <a:pt x="710057" y="186072"/>
                </a:lnTo>
                <a:lnTo>
                  <a:pt x="683562" y="147282"/>
                </a:lnTo>
                <a:lnTo>
                  <a:pt x="651769" y="111277"/>
                </a:lnTo>
                <a:lnTo>
                  <a:pt x="615764" y="79483"/>
                </a:lnTo>
                <a:lnTo>
                  <a:pt x="576973" y="52989"/>
                </a:lnTo>
                <a:lnTo>
                  <a:pt x="535904" y="31793"/>
                </a:lnTo>
                <a:lnTo>
                  <a:pt x="493061" y="15896"/>
                </a:lnTo>
                <a:lnTo>
                  <a:pt x="448952" y="5298"/>
                </a:lnTo>
                <a:lnTo>
                  <a:pt x="404084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9667" y="6834136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651769" y="111277"/>
                </a:moveTo>
                <a:lnTo>
                  <a:pt x="683562" y="147281"/>
                </a:lnTo>
                <a:lnTo>
                  <a:pt x="710057" y="186072"/>
                </a:lnTo>
                <a:lnTo>
                  <a:pt x="731253" y="227142"/>
                </a:lnTo>
                <a:lnTo>
                  <a:pt x="747149" y="269984"/>
                </a:lnTo>
                <a:lnTo>
                  <a:pt x="757747" y="314093"/>
                </a:lnTo>
                <a:lnTo>
                  <a:pt x="763046" y="358962"/>
                </a:lnTo>
                <a:lnTo>
                  <a:pt x="763046" y="404084"/>
                </a:lnTo>
                <a:lnTo>
                  <a:pt x="757747" y="448952"/>
                </a:lnTo>
                <a:lnTo>
                  <a:pt x="747149" y="493061"/>
                </a:lnTo>
                <a:lnTo>
                  <a:pt x="731253" y="535904"/>
                </a:lnTo>
                <a:lnTo>
                  <a:pt x="710057" y="576974"/>
                </a:lnTo>
                <a:lnTo>
                  <a:pt x="683562" y="615764"/>
                </a:lnTo>
                <a:lnTo>
                  <a:pt x="651769" y="651769"/>
                </a:lnTo>
                <a:lnTo>
                  <a:pt x="615764" y="683562"/>
                </a:lnTo>
                <a:lnTo>
                  <a:pt x="576974" y="710057"/>
                </a:lnTo>
                <a:lnTo>
                  <a:pt x="535904" y="731252"/>
                </a:lnTo>
                <a:lnTo>
                  <a:pt x="493061" y="747149"/>
                </a:lnTo>
                <a:lnTo>
                  <a:pt x="448952" y="757747"/>
                </a:lnTo>
                <a:lnTo>
                  <a:pt x="404084" y="763046"/>
                </a:lnTo>
                <a:lnTo>
                  <a:pt x="358962" y="763046"/>
                </a:lnTo>
                <a:lnTo>
                  <a:pt x="314093" y="757747"/>
                </a:lnTo>
                <a:lnTo>
                  <a:pt x="269984" y="747149"/>
                </a:lnTo>
                <a:lnTo>
                  <a:pt x="227142" y="731252"/>
                </a:lnTo>
                <a:lnTo>
                  <a:pt x="186072" y="710057"/>
                </a:lnTo>
                <a:lnTo>
                  <a:pt x="147281" y="683562"/>
                </a:lnTo>
                <a:lnTo>
                  <a:pt x="111277" y="651769"/>
                </a:lnTo>
                <a:lnTo>
                  <a:pt x="79483" y="615764"/>
                </a:lnTo>
                <a:lnTo>
                  <a:pt x="52989" y="576974"/>
                </a:lnTo>
                <a:lnTo>
                  <a:pt x="31793" y="535904"/>
                </a:lnTo>
                <a:lnTo>
                  <a:pt x="15896" y="493061"/>
                </a:lnTo>
                <a:lnTo>
                  <a:pt x="5298" y="448952"/>
                </a:lnTo>
                <a:lnTo>
                  <a:pt x="0" y="404084"/>
                </a:lnTo>
                <a:lnTo>
                  <a:pt x="0" y="358962"/>
                </a:lnTo>
                <a:lnTo>
                  <a:pt x="5298" y="314093"/>
                </a:lnTo>
                <a:lnTo>
                  <a:pt x="15896" y="269984"/>
                </a:lnTo>
                <a:lnTo>
                  <a:pt x="31793" y="227142"/>
                </a:lnTo>
                <a:lnTo>
                  <a:pt x="52989" y="186072"/>
                </a:lnTo>
                <a:lnTo>
                  <a:pt x="79483" y="147281"/>
                </a:lnTo>
                <a:lnTo>
                  <a:pt x="111277" y="111277"/>
                </a:lnTo>
                <a:lnTo>
                  <a:pt x="147281" y="79483"/>
                </a:lnTo>
                <a:lnTo>
                  <a:pt x="186072" y="52989"/>
                </a:lnTo>
                <a:lnTo>
                  <a:pt x="227142" y="31793"/>
                </a:lnTo>
                <a:lnTo>
                  <a:pt x="269984" y="15896"/>
                </a:lnTo>
                <a:lnTo>
                  <a:pt x="314093" y="5298"/>
                </a:lnTo>
                <a:lnTo>
                  <a:pt x="358962" y="0"/>
                </a:lnTo>
                <a:lnTo>
                  <a:pt x="404084" y="0"/>
                </a:lnTo>
                <a:lnTo>
                  <a:pt x="448952" y="5298"/>
                </a:lnTo>
                <a:lnTo>
                  <a:pt x="493061" y="15896"/>
                </a:lnTo>
                <a:lnTo>
                  <a:pt x="535904" y="31793"/>
                </a:lnTo>
                <a:lnTo>
                  <a:pt x="576974" y="52989"/>
                </a:lnTo>
                <a:lnTo>
                  <a:pt x="615764" y="79483"/>
                </a:lnTo>
                <a:lnTo>
                  <a:pt x="651769" y="111277"/>
                </a:lnTo>
                <a:close/>
              </a:path>
            </a:pathLst>
          </a:custGeom>
          <a:ln w="127000">
            <a:solidFill>
              <a:srgbClr val="318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105146" y="7048182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Roboto-Light"/>
                <a:cs typeface="Roboto-Light"/>
              </a:rPr>
              <a:t>5</a:t>
            </a:r>
            <a:endParaRPr sz="1800">
              <a:latin typeface="Roboto-Light"/>
              <a:cs typeface="Roboto-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55016" y="2297230"/>
            <a:ext cx="4366895" cy="853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1300" marR="5080" indent="-228600">
              <a:lnSpc>
                <a:spcPts val="1300"/>
              </a:lnSpc>
              <a:spcBef>
                <a:spcPts val="160"/>
              </a:spcBef>
              <a:buChar char="-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Explore opportunities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offered by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AI and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machine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learning;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Big Data,  earth observation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and </a:t>
            </a: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remote</a:t>
            </a:r>
            <a:r>
              <a:rPr sz="1100" spc="5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sensing</a:t>
            </a:r>
            <a:endParaRPr sz="1100">
              <a:latin typeface="Lato"/>
              <a:cs typeface="Lato"/>
            </a:endParaRPr>
          </a:p>
          <a:p>
            <a:pPr marL="241300" indent="-228600">
              <a:lnSpc>
                <a:spcPts val="125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Governance</a:t>
            </a:r>
            <a:endParaRPr sz="1100">
              <a:latin typeface="Lato"/>
              <a:cs typeface="Lato"/>
            </a:endParaRPr>
          </a:p>
          <a:p>
            <a:pPr marL="241300" indent="-228600">
              <a:lnSpc>
                <a:spcPts val="130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10" dirty="0">
                <a:solidFill>
                  <a:srgbClr val="FCFBFD"/>
                </a:solidFill>
                <a:latin typeface="Lato"/>
                <a:cs typeface="Lato"/>
              </a:rPr>
              <a:t>Equity </a:t>
            </a:r>
            <a:r>
              <a:rPr sz="1100" dirty="0">
                <a:solidFill>
                  <a:srgbClr val="FCFBFD"/>
                </a:solidFill>
                <a:latin typeface="Lato"/>
                <a:cs typeface="Lato"/>
              </a:rPr>
              <a:t>and</a:t>
            </a:r>
            <a:r>
              <a:rPr sz="1100" spc="-25" dirty="0">
                <a:solidFill>
                  <a:srgbClr val="FCFBFD"/>
                </a:solidFill>
                <a:latin typeface="Lato"/>
                <a:cs typeface="Lato"/>
              </a:rPr>
              <a:t> </a:t>
            </a: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ethics</a:t>
            </a:r>
            <a:endParaRPr sz="1100">
              <a:latin typeface="Lato"/>
              <a:cs typeface="Lato"/>
            </a:endParaRPr>
          </a:p>
          <a:p>
            <a:pPr marL="241300" indent="-228600">
              <a:lnSpc>
                <a:spcPts val="1310"/>
              </a:lnSpc>
              <a:buChar char="-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FCFBFD"/>
                </a:solidFill>
                <a:latin typeface="Lato"/>
                <a:cs typeface="Lato"/>
              </a:rPr>
              <a:t>Financing</a:t>
            </a:r>
            <a:endParaRPr sz="1100">
              <a:latin typeface="Lato"/>
              <a:cs typeface="La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21567" y="1860578"/>
            <a:ext cx="53172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CFBFD"/>
                </a:solidFill>
                <a:latin typeface="Lato"/>
                <a:cs typeface="Lato"/>
              </a:rPr>
              <a:t>Global 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Platform for Big Data </a:t>
            </a:r>
            <a:r>
              <a:rPr sz="1800" b="1" dirty="0">
                <a:solidFill>
                  <a:srgbClr val="FCFBFD"/>
                </a:solidFill>
                <a:latin typeface="Lato"/>
                <a:cs typeface="Lato"/>
              </a:rPr>
              <a:t>on the</a:t>
            </a:r>
            <a:r>
              <a:rPr sz="1800" b="1" spc="-10" dirty="0">
                <a:solidFill>
                  <a:srgbClr val="FCFBFD"/>
                </a:solidFill>
                <a:latin typeface="Lato"/>
                <a:cs typeface="Lato"/>
              </a:rPr>
              <a:t> environment</a:t>
            </a:r>
            <a:endParaRPr sz="18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17" y="533400"/>
            <a:ext cx="3970867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2817" y="4038600"/>
            <a:ext cx="460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NITIATIVES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2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68" y="4706296"/>
            <a:ext cx="3594556" cy="2019684"/>
          </a:xfrm>
          <a:prstGeom prst="rect">
            <a:avLst/>
          </a:prstGeom>
          <a:ln>
            <a:noFill/>
          </a:ln>
        </p:spPr>
      </p:pic>
      <p:sp>
        <p:nvSpPr>
          <p:cNvPr id="10" name="object 10"/>
          <p:cNvSpPr/>
          <p:nvPr/>
        </p:nvSpPr>
        <p:spPr>
          <a:xfrm rot="765817">
            <a:off x="954074" y="1474477"/>
            <a:ext cx="3093720" cy="831215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461747"/>
            <a:ext cx="892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INITIATIVES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772884" y="2637169"/>
            <a:ext cx="11790177" cy="81750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dirty="0">
                <a:solidFill>
                  <a:schemeClr val="accent3"/>
                </a:solidFill>
                <a:latin typeface="Lato"/>
                <a:cs typeface="Lato"/>
              </a:rPr>
              <a:t>1. Big Data &amp; AI for the Planet  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rgbClr val="FF0000"/>
                </a:solidFill>
                <a:latin typeface="Lato"/>
                <a:cs typeface="Lato"/>
              </a:rPr>
              <a:t>NY- PARIS – NAIROBI- CANBERRA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800" dirty="0">
              <a:solidFill>
                <a:schemeClr val="bg1"/>
              </a:solidFill>
              <a:latin typeface="Lato"/>
              <a:cs typeface="Lato"/>
            </a:endParaRPr>
          </a:p>
          <a:p>
            <a:pPr marL="355600" marR="12065" indent="-342900">
              <a:lnSpc>
                <a:spcPct val="15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UNEA Declaration</a:t>
            </a:r>
          </a:p>
          <a:p>
            <a:pPr marL="355600" marR="12065" indent="-342900">
              <a:lnSpc>
                <a:spcPct val="15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Pioneering White Paper</a:t>
            </a:r>
          </a:p>
          <a:p>
            <a:pPr marL="355600" marR="12065" indent="-342900">
              <a:lnSpc>
                <a:spcPct val="15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Establishment of Working Group on Big Data</a:t>
            </a:r>
          </a:p>
          <a:p>
            <a:pPr marL="355600" marR="12065" indent="-342900">
              <a:lnSpc>
                <a:spcPct val="15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Convening and Partnership Arm of Data Strategy </a:t>
            </a:r>
          </a:p>
          <a:p>
            <a:pPr marL="355600" marR="12065" indent="-342900">
              <a:lnSpc>
                <a:spcPct val="15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3 Pilot Projects with IBM and UN Situation Room</a:t>
            </a:r>
          </a:p>
          <a:p>
            <a:pPr marL="355600" marR="12065" indent="-34290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Use Cases : Establishing Poaching Patterns </a:t>
            </a:r>
          </a:p>
          <a:p>
            <a:pPr marL="12700" marR="12065"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using Big Data and AI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sz="2800" dirty="0">
              <a:latin typeface="Lato"/>
              <a:cs typeface="La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 b="6224"/>
          <a:stretch/>
        </p:blipFill>
        <p:spPr>
          <a:xfrm rot="829374">
            <a:off x="9288072" y="5715000"/>
            <a:ext cx="2691203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581589"/>
            <a:ext cx="5500688" cy="36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 rot="765817">
            <a:off x="954074" y="1474477"/>
            <a:ext cx="3093720" cy="831215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461747"/>
            <a:ext cx="892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INITIATIVES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772884" y="2637169"/>
            <a:ext cx="11790177" cy="8546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dirty="0">
                <a:solidFill>
                  <a:schemeClr val="accent3"/>
                </a:solidFill>
                <a:latin typeface="Lato"/>
                <a:cs typeface="Lato"/>
              </a:rPr>
              <a:t>2. From Nitrogen Cycle Pollution To Nitrogen Circular Economy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i="1" dirty="0">
                <a:solidFill>
                  <a:schemeClr val="bg1"/>
                </a:solidFill>
                <a:latin typeface="Lato"/>
                <a:cs typeface="Lato"/>
              </a:rPr>
              <a:t>To make nitrogen usable, it must be converted into other forms of reactive nitrogen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MULTI-SECTOR ALLIGNMENT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COOPERATION WITH INTERNATIONAL NITROGEN INITIATIVE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FOCUS ON AGRICULTURAL SECTOR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INNOVATION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FINANCE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sz="28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9480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600" y="3501211"/>
            <a:ext cx="2667000" cy="1446550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3" name="Picture 2" descr="SPBF-2-A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1" r="7108" b="-1881"/>
          <a:stretch>
            <a:fillRect/>
          </a:stretch>
        </p:blipFill>
        <p:spPr bwMode="auto">
          <a:xfrm>
            <a:off x="177800" y="32861"/>
            <a:ext cx="9190441" cy="982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497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 rot="765817">
            <a:off x="954074" y="1474477"/>
            <a:ext cx="3093720" cy="831215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461747"/>
            <a:ext cx="892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INITIATIVES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772884" y="2637169"/>
            <a:ext cx="11790177" cy="716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dirty="0">
                <a:solidFill>
                  <a:schemeClr val="accent3"/>
                </a:solidFill>
                <a:latin typeface="Lato"/>
                <a:cs typeface="Lato"/>
              </a:rPr>
              <a:t>3. SUSTAINABLE FOOD SYSTEMS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i="1" dirty="0">
                <a:solidFill>
                  <a:schemeClr val="accent3"/>
                </a:solidFill>
                <a:latin typeface="Lato"/>
                <a:cs typeface="Lato"/>
              </a:rPr>
              <a:t>Food-Waste –Energy Nexus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rgbClr val="9BBB59"/>
                </a:solidFill>
                <a:latin typeface="Lato"/>
                <a:cs typeface="Lato"/>
              </a:rPr>
              <a:t>Resource Efficiency in Agriculture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MULTI-SECTOR ALLIGNMENT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FROM CLIMATE-EFFICIENCY TO RESOURCE EFFICIENCY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400" dirty="0">
                <a:solidFill>
                  <a:schemeClr val="bg1"/>
                </a:solidFill>
                <a:latin typeface="Lato"/>
                <a:cs typeface="Lato"/>
              </a:rPr>
              <a:t>LAND-USE &amp; FINANCE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4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sz="28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0293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930400" y="1717314"/>
            <a:ext cx="3084195" cy="235156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72884" y="1441093"/>
            <a:ext cx="3413070" cy="671889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779275"/>
            <a:ext cx="892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INITIATIVES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1214623" y="3674057"/>
            <a:ext cx="11790177" cy="2040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dirty="0">
                <a:solidFill>
                  <a:srgbClr val="92D050"/>
                </a:solidFill>
                <a:latin typeface="Lato"/>
                <a:cs typeface="Lato"/>
              </a:rPr>
              <a:t>4. </a:t>
            </a:r>
            <a:r>
              <a:rPr lang="en-US" sz="3200" dirty="0">
                <a:solidFill>
                  <a:srgbClr val="92D050"/>
                </a:solidFill>
                <a:latin typeface="Lato"/>
              </a:rPr>
              <a:t>New metrics for measuring performance aligned with SDG indicators </a:t>
            </a:r>
            <a:r>
              <a:rPr lang="en-US" sz="2800" dirty="0">
                <a:solidFill>
                  <a:srgbClr val="92D050"/>
                </a:solidFill>
                <a:latin typeface="Lato"/>
                <a:cs typeface="Lato"/>
              </a:rPr>
              <a:t>	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"/>
                <a:cs typeface="Lato"/>
              </a:rPr>
              <a:t>	</a:t>
            </a:r>
          </a:p>
          <a:p>
            <a:pPr marL="12700" marR="12065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000" dirty="0">
                <a:solidFill>
                  <a:schemeClr val="bg1"/>
                </a:solidFill>
                <a:latin typeface="Lato"/>
                <a:cs typeface="Lato"/>
              </a:rPr>
              <a:t>					</a:t>
            </a:r>
            <a:endParaRPr sz="2400" dirty="0">
              <a:latin typeface="Lato"/>
              <a:cs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715000"/>
            <a:ext cx="4965700" cy="37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72884" y="2031407"/>
            <a:ext cx="3084195" cy="461645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 rot="765817">
            <a:off x="954074" y="1474477"/>
            <a:ext cx="3093720" cy="831215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779275"/>
            <a:ext cx="892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INITIATIVES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900477" y="2286000"/>
            <a:ext cx="11790177" cy="5969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2065" lvl="1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dirty="0">
                <a:solidFill>
                  <a:schemeClr val="accent3"/>
                </a:solidFill>
                <a:latin typeface="Lato"/>
                <a:cs typeface="Lato"/>
              </a:rPr>
              <a:t>5. Green-Tech Startup Hub</a:t>
            </a: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800" dirty="0">
                <a:solidFill>
                  <a:schemeClr val="bg1"/>
                </a:solidFill>
                <a:latin typeface="Lato"/>
                <a:cs typeface="Lato"/>
              </a:rPr>
              <a:t>Launched at the Second Global Session of the Forum, the Hub brings together promising technology-led and nature-based solutions for the environment.</a:t>
            </a: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8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800" dirty="0">
                <a:solidFill>
                  <a:schemeClr val="bg1"/>
                </a:solidFill>
                <a:latin typeface="Lato"/>
                <a:cs typeface="Lato"/>
              </a:rPr>
              <a:t>A draft white paper on the enabling conditions required to strengthen innovation – especially by young people – is in the pipeline.</a:t>
            </a: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lang="en-US" sz="28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2800" dirty="0">
                <a:solidFill>
                  <a:schemeClr val="bg1"/>
                </a:solidFill>
                <a:latin typeface="Lato"/>
                <a:cs typeface="Lato"/>
              </a:rPr>
              <a:t>The hub hopes to encourage investment and the development of sound policies to support growing green tech markets in that sector</a:t>
            </a:r>
            <a:endParaRPr sz="2800" dirty="0">
              <a:solidFill>
                <a:schemeClr val="bg1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0948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930400" y="1717313"/>
            <a:ext cx="3084195" cy="263887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58801" y="1447801"/>
            <a:ext cx="3413070" cy="533399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779275"/>
            <a:ext cx="892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KEY INITIATIVES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1214623" y="4343400"/>
            <a:ext cx="11790177" cy="15792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2065" lvl="1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dirty="0">
                <a:solidFill>
                  <a:srgbClr val="92D050"/>
                </a:solidFill>
                <a:latin typeface="Lato"/>
                <a:cs typeface="Lato"/>
              </a:rPr>
              <a:t>6. Private sector initiatives for biodiversity targets</a:t>
            </a:r>
          </a:p>
          <a:p>
            <a:pPr marL="469900" marR="12065" lvl="1">
              <a:lnSpc>
                <a:spcPct val="150000"/>
              </a:lnSpc>
              <a:spcBef>
                <a:spcPts val="705"/>
              </a:spcBef>
              <a:tabLst>
                <a:tab pos="184150" algn="l"/>
              </a:tabLst>
            </a:pPr>
            <a:r>
              <a:rPr lang="en-US" sz="3200" b="1" i="1" dirty="0">
                <a:solidFill>
                  <a:srgbClr val="92D050"/>
                </a:solidFill>
                <a:latin typeface="Lato"/>
                <a:cs typeface="Lato"/>
              </a:rPr>
              <a:t>7. Combating Marine Litter</a:t>
            </a:r>
            <a:endParaRPr lang="en-US" sz="2800" i="1" dirty="0">
              <a:solidFill>
                <a:schemeClr val="accent3">
                  <a:lumMod val="60000"/>
                  <a:lumOff val="40000"/>
                </a:schemeClr>
              </a:solidFill>
              <a:latin typeface="Lato"/>
              <a:cs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491" y="309569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604042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72884" y="1600200"/>
            <a:ext cx="3084195" cy="178393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482600" y="701509"/>
            <a:ext cx="900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Guiding Principles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1549400" y="2467267"/>
            <a:ext cx="11049000" cy="5644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Accountability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Transparency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Ethics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Equity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Shared-Responsibility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Commitment to UNEP’s mandate, UN Principles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Commitment to SDGs and </a:t>
            </a:r>
            <a:r>
              <a:rPr lang="en-US" sz="2800" b="1" dirty="0" err="1">
                <a:solidFill>
                  <a:schemeClr val="bg1"/>
                </a:solidFill>
                <a:latin typeface="Lato"/>
                <a:cs typeface="Lato"/>
              </a:rPr>
              <a:t>Env</a:t>
            </a:r>
            <a:r>
              <a:rPr lang="en-US" sz="2800" b="1" dirty="0">
                <a:solidFill>
                  <a:schemeClr val="bg1"/>
                </a:solidFill>
                <a:latin typeface="Lato"/>
                <a:cs typeface="Lato"/>
              </a:rPr>
              <a:t> mandate</a:t>
            </a:r>
            <a:endParaRPr sz="2800" b="1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sz="2800" dirty="0">
              <a:latin typeface="Lato"/>
              <a:cs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3" t="2233" r="26961" b="-2233"/>
          <a:stretch/>
        </p:blipFill>
        <p:spPr>
          <a:xfrm>
            <a:off x="7934461" y="60355"/>
            <a:ext cx="5070339" cy="45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7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72884" y="2031407"/>
            <a:ext cx="3084195" cy="461645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 rot="765817">
            <a:off x="954074" y="1474477"/>
            <a:ext cx="3093720" cy="831215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2884" y="779275"/>
            <a:ext cx="892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INSTITUTIONAL INSTRUMENTS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1212850" y="2712660"/>
            <a:ext cx="8458200" cy="6341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UN Reform and Common System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UN/UNEP Partnership Processes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Legal Instruments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Ethic / Code of Conduct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Strategy on Private Sector Engagement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Science Strategy</a:t>
            </a:r>
          </a:p>
          <a:p>
            <a:pPr marL="469900" marR="12065" indent="-457200">
              <a:lnSpc>
                <a:spcPct val="150000"/>
              </a:lnSpc>
              <a:spcBef>
                <a:spcPts val="705"/>
              </a:spcBef>
              <a:buFont typeface="Wingdings" panose="05000000000000000000" pitchFamily="2" charset="2"/>
              <a:buChar char="Ø"/>
              <a:tabLst>
                <a:tab pos="184150" algn="l"/>
              </a:tabLst>
            </a:pPr>
            <a:r>
              <a:rPr lang="en-US" sz="3200" dirty="0">
                <a:solidFill>
                  <a:schemeClr val="bg1"/>
                </a:solidFill>
                <a:latin typeface="Lato"/>
                <a:cs typeface="Lato"/>
              </a:rPr>
              <a:t>Other</a:t>
            </a:r>
            <a:endParaRPr sz="3200" dirty="0">
              <a:solidFill>
                <a:schemeClr val="bg1"/>
              </a:solidFill>
              <a:latin typeface="Lato"/>
              <a:cs typeface="Lato"/>
            </a:endParaRPr>
          </a:p>
          <a:p>
            <a:pPr marL="12700" marR="5080">
              <a:lnSpc>
                <a:spcPct val="123000"/>
              </a:lnSpc>
              <a:spcBef>
                <a:spcPts val="705"/>
              </a:spcBef>
              <a:tabLst>
                <a:tab pos="184150" algn="l"/>
              </a:tabLst>
            </a:pPr>
            <a:endParaRPr sz="2800" dirty="0">
              <a:latin typeface="Lato"/>
              <a:cs typeface="Lato"/>
            </a:endParaRPr>
          </a:p>
        </p:txBody>
      </p:sp>
      <p:sp>
        <p:nvSpPr>
          <p:cNvPr id="6" name="object 11"/>
          <p:cNvSpPr/>
          <p:nvPr/>
        </p:nvSpPr>
        <p:spPr>
          <a:xfrm>
            <a:off x="9639300" y="620112"/>
            <a:ext cx="2789154" cy="152781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219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46" y="785750"/>
            <a:ext cx="62668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  <a:tab pos="5471160" algn="l"/>
              </a:tabLst>
            </a:pPr>
            <a:r>
              <a:rPr lang="en-US" sz="4800" b="1" dirty="0">
                <a:solidFill>
                  <a:schemeClr val="accent1"/>
                </a:solidFill>
                <a:latin typeface="+mn-lt"/>
              </a:rPr>
              <a:t>RISK</a:t>
            </a:r>
            <a:endParaRPr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6636" y="27432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7031" y="35600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2200" y="4400549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6999" y="0"/>
                </a:moveTo>
                <a:lnTo>
                  <a:pt x="1389166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331" y="43855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1600" y="5933440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4646" y="5358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5" y="30020"/>
                </a:lnTo>
                <a:lnTo>
                  <a:pt x="29970" y="19419"/>
                </a:lnTo>
                <a:lnTo>
                  <a:pt x="30021" y="10775"/>
                </a:lnTo>
                <a:lnTo>
                  <a:pt x="19420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1699" y="7156450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>
                <a:moveTo>
                  <a:pt x="0" y="0"/>
                </a:moveTo>
                <a:lnTo>
                  <a:pt x="8133" y="0"/>
                </a:lnTo>
                <a:lnTo>
                  <a:pt x="151130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4598" y="71414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2732" y="5364986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-3175" y="4888"/>
                </a:moveTo>
                <a:lnTo>
                  <a:pt x="1672803" y="4888"/>
                </a:lnTo>
              </a:path>
            </a:pathLst>
          </a:custGeom>
          <a:ln w="161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5604" y="534996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4" y="30021"/>
                </a:lnTo>
                <a:lnTo>
                  <a:pt x="29969" y="19420"/>
                </a:lnTo>
                <a:lnTo>
                  <a:pt x="30020" y="10775"/>
                </a:lnTo>
                <a:lnTo>
                  <a:pt x="19419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2740" y="251460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899"/>
                </a:lnTo>
                <a:lnTo>
                  <a:pt x="76875" y="452705"/>
                </a:lnTo>
                <a:lnTo>
                  <a:pt x="113681" y="483455"/>
                </a:lnTo>
                <a:lnTo>
                  <a:pt x="154201" y="506518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8"/>
                </a:lnTo>
                <a:lnTo>
                  <a:pt x="415899" y="483455"/>
                </a:lnTo>
                <a:lnTo>
                  <a:pt x="452705" y="452705"/>
                </a:lnTo>
                <a:lnTo>
                  <a:pt x="483455" y="415899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1"/>
                </a:lnTo>
                <a:lnTo>
                  <a:pt x="483455" y="113681"/>
                </a:lnTo>
                <a:lnTo>
                  <a:pt x="452705" y="76875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983161" y="4249216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79"/>
                </a:lnTo>
                <a:lnTo>
                  <a:pt x="521894" y="332205"/>
                </a:lnTo>
                <a:lnTo>
                  <a:pt x="529582" y="287439"/>
                </a:lnTo>
                <a:lnTo>
                  <a:pt x="529582" y="242142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1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056982" y="5611231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2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3"/>
                </a:lnTo>
                <a:lnTo>
                  <a:pt x="0" y="287440"/>
                </a:lnTo>
                <a:lnTo>
                  <a:pt x="7687" y="332206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6"/>
                </a:lnTo>
                <a:lnTo>
                  <a:pt x="529582" y="287440"/>
                </a:lnTo>
                <a:lnTo>
                  <a:pt x="529582" y="242143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2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0420" y="6892444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90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899" y="483456"/>
                </a:lnTo>
                <a:lnTo>
                  <a:pt x="452705" y="452706"/>
                </a:lnTo>
                <a:lnTo>
                  <a:pt x="483455" y="415900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2"/>
                </a:lnTo>
                <a:lnTo>
                  <a:pt x="483455" y="113681"/>
                </a:lnTo>
                <a:lnTo>
                  <a:pt x="452705" y="76876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6286" y="6255122"/>
            <a:ext cx="258064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5164" y="5189982"/>
            <a:ext cx="13066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Lato-Heavy"/>
              <a:cs typeface="Lato-Heavy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15311" y="5123741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2" y="23062"/>
                </a:lnTo>
                <a:lnTo>
                  <a:pt x="113681" y="46125"/>
                </a:lnTo>
                <a:lnTo>
                  <a:pt x="76876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6" y="452706"/>
                </a:lnTo>
                <a:lnTo>
                  <a:pt x="113681" y="483456"/>
                </a:lnTo>
                <a:lnTo>
                  <a:pt x="154202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9" y="154201"/>
                </a:lnTo>
                <a:lnTo>
                  <a:pt x="483456" y="113681"/>
                </a:lnTo>
                <a:lnTo>
                  <a:pt x="452706" y="76875"/>
                </a:lnTo>
                <a:lnTo>
                  <a:pt x="415900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>
            <a:off x="54716" y="1778483"/>
            <a:ext cx="5260595" cy="227236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474200" y="5772090"/>
            <a:ext cx="334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Equity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87350" y="2170093"/>
            <a:ext cx="3754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Trade tensions,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Politics 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2956" y="6966764"/>
            <a:ext cx="274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Lobbying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6331" y="4060749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Ethics / Trust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5274" y="5065350"/>
            <a:ext cx="353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Green-Washing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3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596" y="594698"/>
            <a:ext cx="62668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7975" algn="l"/>
                <a:tab pos="5471160" algn="l"/>
              </a:tabLst>
            </a:pPr>
            <a:r>
              <a:rPr lang="en-US" sz="4800" b="1" dirty="0">
                <a:solidFill>
                  <a:schemeClr val="accent1"/>
                </a:solidFill>
                <a:latin typeface="+mn-lt"/>
              </a:rPr>
              <a:t>Safeguards</a:t>
            </a:r>
            <a:endParaRPr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6636" y="3160532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1514538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7031" y="35600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2751" y="4514011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6999" y="0"/>
                </a:moveTo>
                <a:lnTo>
                  <a:pt x="1389166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331" y="43855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4400" y="6695440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4646" y="5358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5" y="30020"/>
                </a:lnTo>
                <a:lnTo>
                  <a:pt x="29970" y="19419"/>
                </a:lnTo>
                <a:lnTo>
                  <a:pt x="30021" y="10775"/>
                </a:lnTo>
                <a:lnTo>
                  <a:pt x="19420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4598" y="714146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307" y="0"/>
                </a:moveTo>
                <a:lnTo>
                  <a:pt x="10662" y="0"/>
                </a:lnTo>
                <a:lnTo>
                  <a:pt x="0" y="10664"/>
                </a:lnTo>
                <a:lnTo>
                  <a:pt x="0" y="19307"/>
                </a:lnTo>
                <a:lnTo>
                  <a:pt x="10662" y="29972"/>
                </a:lnTo>
                <a:lnTo>
                  <a:pt x="19307" y="29972"/>
                </a:lnTo>
                <a:lnTo>
                  <a:pt x="29970" y="19307"/>
                </a:lnTo>
                <a:lnTo>
                  <a:pt x="29970" y="10664"/>
                </a:lnTo>
                <a:lnTo>
                  <a:pt x="19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2732" y="5364986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-3175" y="4888"/>
                </a:moveTo>
                <a:lnTo>
                  <a:pt x="1672803" y="4888"/>
                </a:lnTo>
              </a:path>
            </a:pathLst>
          </a:custGeom>
          <a:ln w="161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5604" y="534996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775" y="0"/>
                </a:moveTo>
                <a:lnTo>
                  <a:pt x="50" y="10600"/>
                </a:lnTo>
                <a:lnTo>
                  <a:pt x="0" y="19244"/>
                </a:lnTo>
                <a:lnTo>
                  <a:pt x="10600" y="29970"/>
                </a:lnTo>
                <a:lnTo>
                  <a:pt x="19244" y="30021"/>
                </a:lnTo>
                <a:lnTo>
                  <a:pt x="29969" y="19420"/>
                </a:lnTo>
                <a:lnTo>
                  <a:pt x="30020" y="10775"/>
                </a:lnTo>
                <a:lnTo>
                  <a:pt x="19419" y="50"/>
                </a:lnTo>
                <a:lnTo>
                  <a:pt x="107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2740" y="2959033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899"/>
                </a:lnTo>
                <a:lnTo>
                  <a:pt x="76875" y="452705"/>
                </a:lnTo>
                <a:lnTo>
                  <a:pt x="113681" y="483455"/>
                </a:lnTo>
                <a:lnTo>
                  <a:pt x="154201" y="506518"/>
                </a:lnTo>
                <a:lnTo>
                  <a:pt x="197376" y="521894"/>
                </a:lnTo>
                <a:lnTo>
                  <a:pt x="242142" y="529581"/>
                </a:lnTo>
                <a:lnTo>
                  <a:pt x="287439" y="529581"/>
                </a:lnTo>
                <a:lnTo>
                  <a:pt x="332205" y="521894"/>
                </a:lnTo>
                <a:lnTo>
                  <a:pt x="375379" y="506518"/>
                </a:lnTo>
                <a:lnTo>
                  <a:pt x="415899" y="483455"/>
                </a:lnTo>
                <a:lnTo>
                  <a:pt x="452705" y="452705"/>
                </a:lnTo>
                <a:lnTo>
                  <a:pt x="483455" y="415899"/>
                </a:lnTo>
                <a:lnTo>
                  <a:pt x="506518" y="375379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8" y="154201"/>
                </a:lnTo>
                <a:lnTo>
                  <a:pt x="483455" y="113681"/>
                </a:lnTo>
                <a:lnTo>
                  <a:pt x="452705" y="76875"/>
                </a:lnTo>
                <a:lnTo>
                  <a:pt x="415899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983161" y="4249216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1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79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79"/>
                </a:lnTo>
                <a:lnTo>
                  <a:pt x="521894" y="332205"/>
                </a:lnTo>
                <a:lnTo>
                  <a:pt x="529582" y="287439"/>
                </a:lnTo>
                <a:lnTo>
                  <a:pt x="529582" y="242142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1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453571" y="6480165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2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3"/>
                </a:lnTo>
                <a:lnTo>
                  <a:pt x="0" y="287440"/>
                </a:lnTo>
                <a:lnTo>
                  <a:pt x="7687" y="332206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6"/>
                </a:lnTo>
                <a:lnTo>
                  <a:pt x="529582" y="287440"/>
                </a:lnTo>
                <a:lnTo>
                  <a:pt x="529582" y="242143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2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6286" y="6255122"/>
            <a:ext cx="258064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5164" y="5189982"/>
            <a:ext cx="13066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Lato-Heavy"/>
              <a:cs typeface="Lato-Heavy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15311" y="5123741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2" y="23062"/>
                </a:lnTo>
                <a:lnTo>
                  <a:pt x="113681" y="46125"/>
                </a:lnTo>
                <a:lnTo>
                  <a:pt x="76876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6" y="452706"/>
                </a:lnTo>
                <a:lnTo>
                  <a:pt x="113681" y="483456"/>
                </a:lnTo>
                <a:lnTo>
                  <a:pt x="154202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9" y="154201"/>
                </a:lnTo>
                <a:lnTo>
                  <a:pt x="483456" y="113681"/>
                </a:lnTo>
                <a:lnTo>
                  <a:pt x="452706" y="76875"/>
                </a:lnTo>
                <a:lnTo>
                  <a:pt x="415900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 rot="326481">
            <a:off x="698363" y="1527747"/>
            <a:ext cx="4916486" cy="337555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047434" y="6477000"/>
            <a:ext cx="334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Oversight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24942" y="2898922"/>
            <a:ext cx="331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Inclusion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40800" y="419914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Ethics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0088" y="5130111"/>
            <a:ext cx="213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Reporting</a:t>
            </a:r>
          </a:p>
        </p:txBody>
      </p:sp>
      <p:sp>
        <p:nvSpPr>
          <p:cNvPr id="24" name="object 32"/>
          <p:cNvSpPr/>
          <p:nvPr/>
        </p:nvSpPr>
        <p:spPr>
          <a:xfrm>
            <a:off x="4825362" y="6933481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89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2" y="23062"/>
                </a:lnTo>
                <a:lnTo>
                  <a:pt x="113681" y="46125"/>
                </a:lnTo>
                <a:lnTo>
                  <a:pt x="76876" y="76875"/>
                </a:lnTo>
                <a:lnTo>
                  <a:pt x="46125" y="113681"/>
                </a:lnTo>
                <a:lnTo>
                  <a:pt x="23062" y="154201"/>
                </a:lnTo>
                <a:lnTo>
                  <a:pt x="7687" y="197376"/>
                </a:lnTo>
                <a:lnTo>
                  <a:pt x="0" y="242142"/>
                </a:lnTo>
                <a:lnTo>
                  <a:pt x="0" y="287439"/>
                </a:lnTo>
                <a:lnTo>
                  <a:pt x="7687" y="332205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6" y="452706"/>
                </a:lnTo>
                <a:lnTo>
                  <a:pt x="113681" y="483456"/>
                </a:lnTo>
                <a:lnTo>
                  <a:pt x="154202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79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5"/>
                </a:lnTo>
                <a:lnTo>
                  <a:pt x="529581" y="287439"/>
                </a:lnTo>
                <a:lnTo>
                  <a:pt x="529581" y="242142"/>
                </a:lnTo>
                <a:lnTo>
                  <a:pt x="521894" y="197376"/>
                </a:lnTo>
                <a:lnTo>
                  <a:pt x="506519" y="154201"/>
                </a:lnTo>
                <a:lnTo>
                  <a:pt x="483456" y="113681"/>
                </a:lnTo>
                <a:lnTo>
                  <a:pt x="452706" y="76875"/>
                </a:lnTo>
                <a:lnTo>
                  <a:pt x="415900" y="46125"/>
                </a:lnTo>
                <a:lnTo>
                  <a:pt x="375379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/>
          <p:cNvSpPr/>
          <p:nvPr/>
        </p:nvSpPr>
        <p:spPr>
          <a:xfrm>
            <a:off x="2997200" y="7155811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-3175" y="4888"/>
                </a:moveTo>
                <a:lnTo>
                  <a:pt x="1672803" y="4888"/>
                </a:lnTo>
              </a:path>
            </a:pathLst>
          </a:custGeom>
          <a:ln w="161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0606" y="699387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Due Diligence</a:t>
            </a:r>
          </a:p>
        </p:txBody>
      </p:sp>
      <p:sp>
        <p:nvSpPr>
          <p:cNvPr id="26" name="object 23"/>
          <p:cNvSpPr/>
          <p:nvPr/>
        </p:nvSpPr>
        <p:spPr>
          <a:xfrm>
            <a:off x="6003800" y="8153400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89">
                <a:moveTo>
                  <a:pt x="287439" y="0"/>
                </a:moveTo>
                <a:lnTo>
                  <a:pt x="242142" y="0"/>
                </a:lnTo>
                <a:lnTo>
                  <a:pt x="197376" y="7687"/>
                </a:lnTo>
                <a:lnTo>
                  <a:pt x="154201" y="23062"/>
                </a:lnTo>
                <a:lnTo>
                  <a:pt x="113681" y="46125"/>
                </a:lnTo>
                <a:lnTo>
                  <a:pt x="76875" y="76876"/>
                </a:lnTo>
                <a:lnTo>
                  <a:pt x="46125" y="113682"/>
                </a:lnTo>
                <a:lnTo>
                  <a:pt x="23062" y="154202"/>
                </a:lnTo>
                <a:lnTo>
                  <a:pt x="7687" y="197376"/>
                </a:lnTo>
                <a:lnTo>
                  <a:pt x="0" y="242143"/>
                </a:lnTo>
                <a:lnTo>
                  <a:pt x="0" y="287440"/>
                </a:lnTo>
                <a:lnTo>
                  <a:pt x="7687" y="332206"/>
                </a:lnTo>
                <a:lnTo>
                  <a:pt x="23062" y="375380"/>
                </a:lnTo>
                <a:lnTo>
                  <a:pt x="46125" y="415900"/>
                </a:lnTo>
                <a:lnTo>
                  <a:pt x="76875" y="452706"/>
                </a:lnTo>
                <a:lnTo>
                  <a:pt x="113681" y="483456"/>
                </a:lnTo>
                <a:lnTo>
                  <a:pt x="154201" y="506519"/>
                </a:lnTo>
                <a:lnTo>
                  <a:pt x="197376" y="521894"/>
                </a:lnTo>
                <a:lnTo>
                  <a:pt x="242142" y="529582"/>
                </a:lnTo>
                <a:lnTo>
                  <a:pt x="287439" y="529582"/>
                </a:lnTo>
                <a:lnTo>
                  <a:pt x="332205" y="521894"/>
                </a:lnTo>
                <a:lnTo>
                  <a:pt x="375380" y="506519"/>
                </a:lnTo>
                <a:lnTo>
                  <a:pt x="415900" y="483456"/>
                </a:lnTo>
                <a:lnTo>
                  <a:pt x="452706" y="452706"/>
                </a:lnTo>
                <a:lnTo>
                  <a:pt x="483456" y="415900"/>
                </a:lnTo>
                <a:lnTo>
                  <a:pt x="506519" y="375380"/>
                </a:lnTo>
                <a:lnTo>
                  <a:pt x="521894" y="332206"/>
                </a:lnTo>
                <a:lnTo>
                  <a:pt x="529582" y="287440"/>
                </a:lnTo>
                <a:lnTo>
                  <a:pt x="529582" y="242143"/>
                </a:lnTo>
                <a:lnTo>
                  <a:pt x="521894" y="197376"/>
                </a:lnTo>
                <a:lnTo>
                  <a:pt x="506519" y="154202"/>
                </a:lnTo>
                <a:lnTo>
                  <a:pt x="483456" y="113682"/>
                </a:lnTo>
                <a:lnTo>
                  <a:pt x="452706" y="76876"/>
                </a:lnTo>
                <a:lnTo>
                  <a:pt x="415900" y="46125"/>
                </a:lnTo>
                <a:lnTo>
                  <a:pt x="375380" y="23062"/>
                </a:lnTo>
                <a:lnTo>
                  <a:pt x="332205" y="7687"/>
                </a:lnTo>
                <a:lnTo>
                  <a:pt x="28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/>
          <p:cNvSpPr/>
          <p:nvPr/>
        </p:nvSpPr>
        <p:spPr>
          <a:xfrm>
            <a:off x="6677726" y="8359068"/>
            <a:ext cx="1670050" cy="10160"/>
          </a:xfrm>
          <a:custGeom>
            <a:avLst/>
            <a:gdLst/>
            <a:ahLst/>
            <a:cxnLst/>
            <a:rect l="l" t="t" r="r" b="b"/>
            <a:pathLst>
              <a:path w="1670050" h="10160">
                <a:moveTo>
                  <a:pt x="1669628" y="9777"/>
                </a:moveTo>
                <a:lnTo>
                  <a:pt x="1666453" y="9759"/>
                </a:ln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524942" y="8181784"/>
            <a:ext cx="334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Balance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4125" y="3124200"/>
            <a:ext cx="12724222" cy="5410200"/>
          </a:xfrm>
          <a:custGeom>
            <a:avLst/>
            <a:gdLst/>
            <a:ahLst/>
            <a:cxnLst/>
            <a:rect l="l" t="t" r="r" b="b"/>
            <a:pathLst>
              <a:path w="3086100" h="4000500">
                <a:moveTo>
                  <a:pt x="0" y="0"/>
                </a:moveTo>
                <a:lnTo>
                  <a:pt x="3086100" y="0"/>
                </a:lnTo>
                <a:lnTo>
                  <a:pt x="3086100" y="4000500"/>
                </a:lnTo>
                <a:lnTo>
                  <a:pt x="0" y="40005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9843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644631"/>
            <a:ext cx="10798975" cy="6047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6807" r="46367" b="19949"/>
          <a:stretch/>
        </p:blipFill>
        <p:spPr>
          <a:xfrm>
            <a:off x="10565330" y="2743200"/>
            <a:ext cx="2205716" cy="23053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r="25110" b="-5075"/>
          <a:stretch/>
        </p:blipFill>
        <p:spPr>
          <a:xfrm>
            <a:off x="2786711" y="236643"/>
            <a:ext cx="2707368" cy="188783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83042" y="8837228"/>
            <a:ext cx="3088005" cy="831215"/>
          </a:xfrm>
          <a:custGeom>
            <a:avLst/>
            <a:gdLst/>
            <a:ahLst/>
            <a:cxnLst/>
            <a:rect l="l" t="t" r="r" b="b"/>
            <a:pathLst>
              <a:path w="3088004" h="831214">
                <a:moveTo>
                  <a:pt x="3087436" y="0"/>
                </a:moveTo>
                <a:lnTo>
                  <a:pt x="0" y="830883"/>
                </a:lnTo>
                <a:lnTo>
                  <a:pt x="3087436" y="365850"/>
                </a:lnTo>
                <a:lnTo>
                  <a:pt x="3087436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0" y="8873671"/>
            <a:ext cx="3090545" cy="461645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8302" y="3008314"/>
            <a:ext cx="12332745" cy="1797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endParaRPr lang="en-US" sz="3600" spc="-5" dirty="0">
              <a:solidFill>
                <a:schemeClr val="bg1"/>
              </a:solidFill>
              <a:latin typeface="Lato"/>
            </a:endParaRPr>
          </a:p>
          <a:p>
            <a:pPr lvl="0" algn="ctr"/>
            <a:endParaRPr lang="en-US" sz="3600" i="1" spc="-5" dirty="0">
              <a:solidFill>
                <a:schemeClr val="bg1"/>
              </a:solidFill>
              <a:latin typeface="Lato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000" b="1" spc="-5" dirty="0">
              <a:solidFill>
                <a:schemeClr val="bg1"/>
              </a:solidFill>
              <a:latin typeface="Lato"/>
            </a:endParaRPr>
          </a:p>
          <a:p>
            <a:pPr lvl="0"/>
            <a:endParaRPr lang="en-US" sz="2400" spc="-5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6" name="Arrow: Notched Right 5"/>
          <p:cNvSpPr/>
          <p:nvPr/>
        </p:nvSpPr>
        <p:spPr>
          <a:xfrm>
            <a:off x="9683042" y="4373881"/>
            <a:ext cx="57306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b="14022"/>
          <a:stretch/>
        </p:blipFill>
        <p:spPr>
          <a:xfrm>
            <a:off x="8389804" y="7625650"/>
            <a:ext cx="4589596" cy="2204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3" b="14247"/>
          <a:stretch/>
        </p:blipFill>
        <p:spPr>
          <a:xfrm>
            <a:off x="8193578" y="313014"/>
            <a:ext cx="2218021" cy="1684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" y="216957"/>
            <a:ext cx="2644059" cy="1831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15944" b="8128"/>
          <a:stretch/>
        </p:blipFill>
        <p:spPr>
          <a:xfrm>
            <a:off x="5689772" y="60380"/>
            <a:ext cx="2726963" cy="1981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r="9353"/>
          <a:stretch/>
        </p:blipFill>
        <p:spPr>
          <a:xfrm>
            <a:off x="3280513" y="7633227"/>
            <a:ext cx="2536087" cy="2044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9" y="7351395"/>
            <a:ext cx="3219450" cy="2402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6667"/>
          <a:stretch/>
        </p:blipFill>
        <p:spPr>
          <a:xfrm>
            <a:off x="6045200" y="7637447"/>
            <a:ext cx="2221961" cy="21161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r="30093" b="10762"/>
          <a:stretch/>
        </p:blipFill>
        <p:spPr>
          <a:xfrm>
            <a:off x="10533580" y="166399"/>
            <a:ext cx="2290698" cy="24285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4" r="5625" b="11153"/>
          <a:stretch/>
        </p:blipFill>
        <p:spPr>
          <a:xfrm>
            <a:off x="10565330" y="5222600"/>
            <a:ext cx="2281892" cy="19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3"/>
          <p:cNvSpPr/>
          <p:nvPr/>
        </p:nvSpPr>
        <p:spPr>
          <a:xfrm>
            <a:off x="381141" y="3124200"/>
            <a:ext cx="3149459" cy="6155806"/>
          </a:xfrm>
          <a:custGeom>
            <a:avLst/>
            <a:gdLst/>
            <a:ahLst/>
            <a:cxnLst/>
            <a:rect l="l" t="t" r="r" b="b"/>
            <a:pathLst>
              <a:path w="3086100" h="3034665">
                <a:moveTo>
                  <a:pt x="3086100" y="0"/>
                </a:moveTo>
                <a:lnTo>
                  <a:pt x="0" y="12700"/>
                </a:lnTo>
                <a:lnTo>
                  <a:pt x="1734" y="3034259"/>
                </a:lnTo>
                <a:lnTo>
                  <a:pt x="3086100" y="2416248"/>
                </a:lnTo>
                <a:lnTo>
                  <a:pt x="3086100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876" y="1697844"/>
            <a:ext cx="3084195" cy="45719"/>
          </a:xfrm>
          <a:custGeom>
            <a:avLst/>
            <a:gdLst/>
            <a:ahLst/>
            <a:cxnLst/>
            <a:rect l="l" t="t" r="r" b="b"/>
            <a:pathLst>
              <a:path w="3084195" h="461645">
                <a:moveTo>
                  <a:pt x="3083744" y="0"/>
                </a:moveTo>
                <a:lnTo>
                  <a:pt x="0" y="36911"/>
                </a:lnTo>
                <a:lnTo>
                  <a:pt x="0" y="461366"/>
                </a:lnTo>
                <a:lnTo>
                  <a:pt x="3083744" y="0"/>
                </a:lnTo>
                <a:close/>
              </a:path>
            </a:pathLst>
          </a:custGeom>
          <a:solidFill>
            <a:srgbClr val="334C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 rot="413735">
            <a:off x="317555" y="1683578"/>
            <a:ext cx="3093720" cy="314934"/>
          </a:xfrm>
          <a:custGeom>
            <a:avLst/>
            <a:gdLst/>
            <a:ahLst/>
            <a:cxnLst/>
            <a:rect l="l" t="t" r="r" b="b"/>
            <a:pathLst>
              <a:path w="3093720" h="831214">
                <a:moveTo>
                  <a:pt x="3093590" y="0"/>
                </a:moveTo>
                <a:lnTo>
                  <a:pt x="0" y="465033"/>
                </a:lnTo>
                <a:lnTo>
                  <a:pt x="0" y="830883"/>
                </a:lnTo>
                <a:lnTo>
                  <a:pt x="3093590" y="0"/>
                </a:lnTo>
                <a:close/>
              </a:path>
            </a:pathLst>
          </a:custGeom>
          <a:solidFill>
            <a:srgbClr val="296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67085" y="895360"/>
            <a:ext cx="363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CONVENES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725" y="4208040"/>
            <a:ext cx="4082086" cy="270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  <a:tabLst>
                <a:tab pos="1426210" algn="l"/>
              </a:tabLst>
            </a:pPr>
            <a:r>
              <a:rPr lang="en-US" sz="3200" spc="-114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Lato-Light"/>
                <a:cs typeface="Lato-Light"/>
              </a:rPr>
              <a:t>3000+ </a:t>
            </a:r>
            <a:endParaRPr lang="en-US" sz="4000" b="1" spc="-35" dirty="0">
              <a:solidFill>
                <a:srgbClr val="FFFFFF"/>
              </a:solidFill>
              <a:latin typeface="Lato-Light"/>
              <a:cs typeface="Lato-Light"/>
            </a:endParaRPr>
          </a:p>
          <a:p>
            <a:pPr marL="12700" marR="5080">
              <a:lnSpc>
                <a:spcPct val="122700"/>
              </a:lnSpc>
              <a:spcBef>
                <a:spcPts val="100"/>
              </a:spcBef>
              <a:tabLst>
                <a:tab pos="1426210" algn="l"/>
              </a:tabLst>
            </a:pPr>
            <a:r>
              <a:rPr lang="en-US" sz="3200" spc="-35" dirty="0">
                <a:solidFill>
                  <a:srgbClr val="FFFFFF"/>
                </a:solidFill>
                <a:latin typeface="Lato-Light"/>
                <a:cs typeface="Lato-Light"/>
              </a:rPr>
              <a:t>affiliated </a:t>
            </a:r>
          </a:p>
          <a:p>
            <a:pPr marL="12700" marR="5080">
              <a:lnSpc>
                <a:spcPct val="122700"/>
              </a:lnSpc>
              <a:spcBef>
                <a:spcPts val="100"/>
              </a:spcBef>
              <a:tabLst>
                <a:tab pos="1426210" algn="l"/>
              </a:tabLst>
            </a:pPr>
            <a:r>
              <a:rPr lang="en-US" sz="3200" spc="-35" dirty="0">
                <a:solidFill>
                  <a:srgbClr val="FFFFFF"/>
                </a:solidFill>
                <a:latin typeface="Lato-Light"/>
                <a:cs typeface="Lato-Light"/>
              </a:rPr>
              <a:t>institutions </a:t>
            </a:r>
          </a:p>
          <a:p>
            <a:pPr marL="12700" marR="5080">
              <a:lnSpc>
                <a:spcPct val="122700"/>
              </a:lnSpc>
              <a:spcBef>
                <a:spcPts val="100"/>
              </a:spcBef>
              <a:tabLst>
                <a:tab pos="142621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Lato-Light"/>
                <a:cs typeface="Lato-Light"/>
              </a:rPr>
              <a:t>worldwide</a:t>
            </a:r>
            <a:r>
              <a:rPr lang="en-US" spc="-5" dirty="0">
                <a:solidFill>
                  <a:srgbClr val="FFFFFF"/>
                </a:solidFill>
                <a:latin typeface="Lato-Light"/>
                <a:cs typeface="Lato-Light"/>
              </a:rPr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42" y="300099"/>
            <a:ext cx="8487738" cy="5648201"/>
          </a:xfrm>
          <a:prstGeom prst="rect">
            <a:avLst/>
          </a:prstGeom>
        </p:spPr>
      </p:pic>
      <p:sp>
        <p:nvSpPr>
          <p:cNvPr id="70" name="object 2"/>
          <p:cNvSpPr/>
          <p:nvPr/>
        </p:nvSpPr>
        <p:spPr>
          <a:xfrm>
            <a:off x="3683000" y="5988540"/>
            <a:ext cx="2583622" cy="33983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42" y="6460826"/>
            <a:ext cx="6333758" cy="2819180"/>
          </a:xfrm>
          <a:prstGeom prst="rect">
            <a:avLst/>
          </a:prstGeom>
        </p:spPr>
      </p:pic>
      <p:sp>
        <p:nvSpPr>
          <p:cNvPr id="12" name="object 7"/>
          <p:cNvSpPr/>
          <p:nvPr/>
        </p:nvSpPr>
        <p:spPr>
          <a:xfrm>
            <a:off x="1092733" y="2006247"/>
            <a:ext cx="1428480" cy="77895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7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7400" y="1298879"/>
            <a:ext cx="3088005" cy="283436"/>
          </a:xfrm>
          <a:custGeom>
            <a:avLst/>
            <a:gdLst/>
            <a:ahLst/>
            <a:cxnLst/>
            <a:rect l="l" t="t" r="r" b="b"/>
            <a:pathLst>
              <a:path w="3088004" h="831214">
                <a:moveTo>
                  <a:pt x="3087436" y="0"/>
                </a:moveTo>
                <a:lnTo>
                  <a:pt x="0" y="830883"/>
                </a:lnTo>
                <a:lnTo>
                  <a:pt x="3087436" y="365850"/>
                </a:lnTo>
                <a:lnTo>
                  <a:pt x="3087436" y="0"/>
                </a:lnTo>
                <a:close/>
              </a:path>
            </a:pathLst>
          </a:custGeom>
          <a:solidFill>
            <a:srgbClr val="286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5727" y="1440597"/>
            <a:ext cx="3090545" cy="230822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3187B2">
              <a:alpha val="283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2362200"/>
            <a:ext cx="6654800" cy="6261100"/>
          </a:xfrm>
          <a:custGeom>
            <a:avLst/>
            <a:gdLst/>
            <a:ahLst/>
            <a:cxnLst/>
            <a:rect l="l" t="t" r="r" b="b"/>
            <a:pathLst>
              <a:path w="6654800" h="6261100">
                <a:moveTo>
                  <a:pt x="0" y="0"/>
                </a:moveTo>
                <a:lnTo>
                  <a:pt x="6654800" y="0"/>
                </a:lnTo>
                <a:lnTo>
                  <a:pt x="6654800" y="6261100"/>
                </a:lnTo>
                <a:lnTo>
                  <a:pt x="0" y="626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72831" y="184150"/>
            <a:ext cx="2295318" cy="389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  <a:tabLst>
                <a:tab pos="1426210" algn="l"/>
              </a:tabLst>
            </a:pPr>
            <a:r>
              <a:rPr sz="2200" dirty="0">
                <a:solidFill>
                  <a:srgbClr val="FFFFFF"/>
                </a:solidFill>
                <a:latin typeface="Lato-Medium"/>
                <a:cs typeface="Lato-Medium"/>
              </a:rPr>
              <a:t>”</a:t>
            </a:r>
            <a:endParaRPr sz="2200" dirty="0">
              <a:latin typeface="Lato-Medium"/>
              <a:cs typeface="Lato-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8792" y="2894716"/>
            <a:ext cx="1109662" cy="4612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1300" y="3570466"/>
            <a:ext cx="1231900" cy="5061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2383" y="3403600"/>
            <a:ext cx="974816" cy="9779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5700" y="2681208"/>
            <a:ext cx="1304154" cy="53189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12174" y="2695783"/>
            <a:ext cx="1669653" cy="46156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67852" y="4522412"/>
            <a:ext cx="1171271" cy="65373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75800" y="4610100"/>
            <a:ext cx="1231900" cy="49384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8900" y="4394200"/>
            <a:ext cx="914400" cy="91440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0035" y="5656592"/>
            <a:ext cx="1401366" cy="401307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6805" y="5651500"/>
            <a:ext cx="1491649" cy="36830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61500" y="5897892"/>
            <a:ext cx="1524000" cy="350508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5900" y="6515100"/>
            <a:ext cx="711200" cy="709629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9100" y="6553200"/>
            <a:ext cx="1331513" cy="529175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55200" y="6546418"/>
            <a:ext cx="838200" cy="921182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84454" y="7601928"/>
            <a:ext cx="939800" cy="589285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0950" y="7585918"/>
            <a:ext cx="1276850" cy="513213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4975" y="3647638"/>
            <a:ext cx="2317126" cy="629930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169903" y="2468895"/>
            <a:ext cx="5407834" cy="729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0235" indent="-171450">
              <a:lnSpc>
                <a:spcPct val="100000"/>
              </a:lnSpc>
              <a:spcBef>
                <a:spcPts val="100"/>
              </a:spcBef>
              <a:buFont typeface="Lucida Grande"/>
              <a:buChar char="✓"/>
              <a:tabLst>
                <a:tab pos="610870" algn="l"/>
              </a:tabLst>
            </a:pPr>
            <a:r>
              <a:rPr lang="en-US" sz="2000" b="1" spc="-20" dirty="0">
                <a:solidFill>
                  <a:srgbClr val="FFFFFF"/>
                </a:solidFill>
                <a:latin typeface="Lato"/>
                <a:cs typeface="Lato"/>
              </a:rPr>
              <a:t>Technology</a:t>
            </a:r>
            <a:r>
              <a:rPr lang="en-US" sz="2000" b="1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2000" b="1" spc="-5" dirty="0">
                <a:solidFill>
                  <a:srgbClr val="FFFFFF"/>
                </a:solidFill>
                <a:latin typeface="Lato"/>
                <a:cs typeface="Lato"/>
              </a:rPr>
              <a:t>giants</a:t>
            </a:r>
          </a:p>
          <a:p>
            <a:pPr marL="438785">
              <a:lnSpc>
                <a:spcPct val="100000"/>
              </a:lnSpc>
              <a:spcBef>
                <a:spcPts val="100"/>
              </a:spcBef>
              <a:tabLst>
                <a:tab pos="610870" algn="l"/>
              </a:tabLst>
            </a:pPr>
            <a:endParaRPr lang="en-US" sz="2000" b="1" dirty="0">
              <a:latin typeface="Lato"/>
              <a:cs typeface="Lato"/>
            </a:endParaRPr>
          </a:p>
          <a:p>
            <a:pPr marL="438785">
              <a:lnSpc>
                <a:spcPct val="100000"/>
              </a:lnSpc>
              <a:spcBef>
                <a:spcPts val="100"/>
              </a:spcBef>
              <a:tabLst>
                <a:tab pos="610870" algn="l"/>
              </a:tabLst>
            </a:pPr>
            <a:endParaRPr lang="en-US" sz="2000" b="1" dirty="0">
              <a:latin typeface="Lato"/>
              <a:cs typeface="Lato"/>
            </a:endParaRPr>
          </a:p>
          <a:p>
            <a:pPr marL="610235" marR="517525" indent="-171450">
              <a:lnSpc>
                <a:spcPct val="122900"/>
              </a:lnSpc>
              <a:spcBef>
                <a:spcPts val="700"/>
              </a:spcBef>
              <a:buFont typeface="Lucida Grande"/>
              <a:buChar char="✓"/>
              <a:tabLst>
                <a:tab pos="61087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Lato"/>
                <a:cs typeface="Lato"/>
              </a:rPr>
              <a:t>Start-ups at </a:t>
            </a:r>
            <a:r>
              <a:rPr lang="en-US" sz="2000" b="1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lang="en-US" sz="2000" b="1" spc="-15" dirty="0">
                <a:solidFill>
                  <a:srgbClr val="FFFFFF"/>
                </a:solidFill>
                <a:latin typeface="Lato"/>
                <a:cs typeface="Lato"/>
              </a:rPr>
              <a:t>forefront</a:t>
            </a:r>
            <a:r>
              <a:rPr lang="en-US" sz="2000" b="1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Lato"/>
                <a:cs typeface="Lato"/>
              </a:rPr>
              <a:t>of  </a:t>
            </a:r>
            <a:r>
              <a:rPr lang="en-US" sz="2000" b="1" spc="-5" dirty="0">
                <a:solidFill>
                  <a:srgbClr val="FFFFFF"/>
                </a:solidFill>
                <a:latin typeface="Lato"/>
                <a:cs typeface="Lato"/>
              </a:rPr>
              <a:t>innovation</a:t>
            </a:r>
          </a:p>
          <a:p>
            <a:pPr marL="438785" marR="517525">
              <a:lnSpc>
                <a:spcPct val="122900"/>
              </a:lnSpc>
              <a:spcBef>
                <a:spcPts val="700"/>
              </a:spcBef>
              <a:tabLst>
                <a:tab pos="610870" algn="l"/>
              </a:tabLst>
            </a:pPr>
            <a:endParaRPr lang="en-US" sz="2000" b="1" spc="-5" dirty="0">
              <a:solidFill>
                <a:srgbClr val="FFFFFF"/>
              </a:solidFill>
              <a:latin typeface="Lato"/>
              <a:cs typeface="Lato"/>
            </a:endParaRPr>
          </a:p>
          <a:p>
            <a:pPr marL="610235" indent="-171450">
              <a:spcBef>
                <a:spcPts val="1065"/>
              </a:spcBef>
              <a:buFont typeface="Lucida Grande"/>
              <a:buChar char="✓"/>
              <a:tabLst>
                <a:tab pos="610870" algn="l"/>
              </a:tabLst>
            </a:pPr>
            <a:r>
              <a:rPr lang="en-US" sz="2000" b="1" spc="-10" dirty="0">
                <a:solidFill>
                  <a:srgbClr val="FFFFFF"/>
                </a:solidFill>
                <a:latin typeface="Lato"/>
                <a:cs typeface="Lato"/>
              </a:rPr>
              <a:t>Governmental</a:t>
            </a:r>
            <a:r>
              <a:rPr lang="en-US" sz="2000" b="1" spc="-5" dirty="0">
                <a:solidFill>
                  <a:srgbClr val="FFFFFF"/>
                </a:solidFill>
                <a:latin typeface="Lato"/>
                <a:cs typeface="Lato"/>
              </a:rPr>
              <a:t> organizations</a:t>
            </a:r>
          </a:p>
          <a:p>
            <a:pPr marL="610235" indent="-171450">
              <a:spcBef>
                <a:spcPts val="1065"/>
              </a:spcBef>
              <a:buFont typeface="Lucida Grande"/>
              <a:buChar char="✓"/>
              <a:tabLst>
                <a:tab pos="610870" algn="l"/>
              </a:tabLst>
            </a:pPr>
            <a:endParaRPr lang="en-US" sz="2000" b="1" dirty="0">
              <a:latin typeface="Lato"/>
              <a:cs typeface="Lato"/>
            </a:endParaRPr>
          </a:p>
          <a:p>
            <a:pPr marL="610235" indent="-171450">
              <a:spcBef>
                <a:spcPts val="1065"/>
              </a:spcBef>
              <a:buFont typeface="Lucida Grande"/>
              <a:buChar char="✓"/>
              <a:tabLst>
                <a:tab pos="610870" algn="l"/>
              </a:tabLst>
            </a:pPr>
            <a:r>
              <a:rPr lang="en-US" sz="2000" b="1" spc="-10" dirty="0">
                <a:solidFill>
                  <a:srgbClr val="FFFFFF"/>
                </a:solidFill>
                <a:latin typeface="Lato"/>
                <a:cs typeface="Lato"/>
              </a:rPr>
              <a:t>Policy</a:t>
            </a:r>
            <a:r>
              <a:rPr lang="en-US" sz="2000" b="1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Lato"/>
                <a:cs typeface="Lato"/>
              </a:rPr>
              <a:t>makers</a:t>
            </a:r>
          </a:p>
          <a:p>
            <a:pPr marL="438785">
              <a:spcBef>
                <a:spcPts val="1065"/>
              </a:spcBef>
              <a:tabLst>
                <a:tab pos="610870" algn="l"/>
              </a:tabLst>
            </a:pPr>
            <a:endParaRPr lang="en-US" sz="2000" b="1" spc="-10" dirty="0">
              <a:solidFill>
                <a:srgbClr val="FFFFFF"/>
              </a:solidFill>
              <a:latin typeface="Lato"/>
              <a:cs typeface="Lato"/>
            </a:endParaRPr>
          </a:p>
          <a:p>
            <a:pPr marL="610235" indent="-171450">
              <a:spcBef>
                <a:spcPts val="1065"/>
              </a:spcBef>
              <a:buFont typeface="Lucida Grande"/>
              <a:buChar char="✓"/>
              <a:tabLst>
                <a:tab pos="61087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Lato"/>
                <a:cs typeface="Lato"/>
              </a:rPr>
              <a:t>Science Community</a:t>
            </a:r>
          </a:p>
          <a:p>
            <a:pPr marL="610235" indent="-171450">
              <a:lnSpc>
                <a:spcPct val="100000"/>
              </a:lnSpc>
              <a:spcBef>
                <a:spcPts val="1065"/>
              </a:spcBef>
              <a:buFont typeface="Lucida Grande"/>
              <a:buChar char="✓"/>
              <a:tabLst>
                <a:tab pos="610870" algn="l"/>
              </a:tabLst>
            </a:pPr>
            <a:endParaRPr lang="en-US" sz="2000" b="1" dirty="0">
              <a:latin typeface="Lato"/>
              <a:cs typeface="Lato"/>
            </a:endParaRPr>
          </a:p>
          <a:p>
            <a:pPr marL="652780" indent="-213995">
              <a:lnSpc>
                <a:spcPct val="100000"/>
              </a:lnSpc>
              <a:spcBef>
                <a:spcPts val="1060"/>
              </a:spcBef>
              <a:buFont typeface="Lucida Grande"/>
              <a:buChar char="✓"/>
              <a:tabLst>
                <a:tab pos="653415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Lato"/>
                <a:cs typeface="Lato"/>
              </a:rPr>
              <a:t>Citizen science</a:t>
            </a:r>
            <a:r>
              <a:rPr lang="en-US" sz="2000" b="1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</a:p>
          <a:p>
            <a:pPr marL="652780" indent="-213995">
              <a:lnSpc>
                <a:spcPct val="100000"/>
              </a:lnSpc>
              <a:spcBef>
                <a:spcPts val="1060"/>
              </a:spcBef>
              <a:buFont typeface="Lucida Grande"/>
              <a:buChar char="✓"/>
              <a:tabLst>
                <a:tab pos="653415" algn="l"/>
              </a:tabLst>
            </a:pPr>
            <a:endParaRPr lang="en-US" sz="2000" b="1" dirty="0">
              <a:solidFill>
                <a:srgbClr val="FFFFFF"/>
              </a:solidFill>
              <a:latin typeface="Lato"/>
              <a:cs typeface="Lato"/>
            </a:endParaRPr>
          </a:p>
          <a:p>
            <a:pPr marL="652780" indent="-213995">
              <a:lnSpc>
                <a:spcPct val="100000"/>
              </a:lnSpc>
              <a:spcBef>
                <a:spcPts val="1060"/>
              </a:spcBef>
              <a:buFont typeface="Lucida Grande"/>
              <a:buChar char="✓"/>
              <a:tabLst>
                <a:tab pos="653415" algn="l"/>
              </a:tabLst>
            </a:pPr>
            <a:r>
              <a:rPr lang="en-US" sz="2000" b="1" dirty="0">
                <a:solidFill>
                  <a:srgbClr val="FFFFFF"/>
                </a:solidFill>
                <a:latin typeface="Lato"/>
                <a:cs typeface="Lato"/>
              </a:rPr>
              <a:t>Civil Society</a:t>
            </a:r>
          </a:p>
          <a:p>
            <a:pPr marL="652780" indent="-213995">
              <a:lnSpc>
                <a:spcPct val="100000"/>
              </a:lnSpc>
              <a:spcBef>
                <a:spcPts val="1060"/>
              </a:spcBef>
              <a:buFont typeface="Lucida Grande"/>
              <a:buChar char="✓"/>
              <a:tabLst>
                <a:tab pos="653415" algn="l"/>
              </a:tabLst>
            </a:pPr>
            <a:endParaRPr lang="en-US" sz="2000" b="1" spc="-10" dirty="0">
              <a:solidFill>
                <a:srgbClr val="FFFFFF"/>
              </a:solidFill>
              <a:latin typeface="Lato"/>
              <a:cs typeface="Lato"/>
            </a:endParaRPr>
          </a:p>
          <a:p>
            <a:pPr marL="652780" indent="-213995">
              <a:lnSpc>
                <a:spcPct val="100000"/>
              </a:lnSpc>
              <a:spcBef>
                <a:spcPts val="1060"/>
              </a:spcBef>
              <a:buFont typeface="Lucida Grande"/>
              <a:buChar char="✓"/>
              <a:tabLst>
                <a:tab pos="653415" algn="l"/>
              </a:tabLst>
            </a:pPr>
            <a:endParaRPr lang="en-US" sz="2000" b="1" dirty="0">
              <a:latin typeface="Lato"/>
              <a:cs typeface="Lat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800" y="60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CONVENES</a:t>
            </a:r>
          </a:p>
        </p:txBody>
      </p:sp>
      <p:sp>
        <p:nvSpPr>
          <p:cNvPr id="30" name="object 11"/>
          <p:cNvSpPr/>
          <p:nvPr/>
        </p:nvSpPr>
        <p:spPr>
          <a:xfrm>
            <a:off x="9016790" y="386283"/>
            <a:ext cx="1030210" cy="564319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/>
          <p:nvPr/>
        </p:nvSpPr>
        <p:spPr>
          <a:xfrm>
            <a:off x="10298231" y="278967"/>
            <a:ext cx="1428480" cy="778950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4813300"/>
            <a:ext cx="3086100" cy="3733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2260600"/>
            <a:ext cx="3086100" cy="3034665"/>
          </a:xfrm>
          <a:custGeom>
            <a:avLst/>
            <a:gdLst/>
            <a:ahLst/>
            <a:cxnLst/>
            <a:rect l="l" t="t" r="r" b="b"/>
            <a:pathLst>
              <a:path w="3086100" h="3034665">
                <a:moveTo>
                  <a:pt x="3086100" y="0"/>
                </a:moveTo>
                <a:lnTo>
                  <a:pt x="0" y="12700"/>
                </a:lnTo>
                <a:lnTo>
                  <a:pt x="1734" y="3034259"/>
                </a:lnTo>
                <a:lnTo>
                  <a:pt x="3086100" y="2416248"/>
                </a:lnTo>
                <a:lnTo>
                  <a:pt x="3086100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5064" y="4467824"/>
            <a:ext cx="3088005" cy="831215"/>
          </a:xfrm>
          <a:custGeom>
            <a:avLst/>
            <a:gdLst/>
            <a:ahLst/>
            <a:cxnLst/>
            <a:rect l="l" t="t" r="r" b="b"/>
            <a:pathLst>
              <a:path w="3088004" h="831214">
                <a:moveTo>
                  <a:pt x="3087436" y="0"/>
                </a:moveTo>
                <a:lnTo>
                  <a:pt x="0" y="830883"/>
                </a:lnTo>
                <a:lnTo>
                  <a:pt x="3087436" y="365850"/>
                </a:lnTo>
                <a:lnTo>
                  <a:pt x="3087436" y="0"/>
                </a:lnTo>
                <a:close/>
              </a:path>
            </a:pathLst>
          </a:custGeom>
          <a:solidFill>
            <a:srgbClr val="286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2208" y="4835594"/>
            <a:ext cx="3090545" cy="461645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3187B2">
              <a:alpha val="283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4900" y="2209800"/>
            <a:ext cx="6654800" cy="6261100"/>
          </a:xfrm>
          <a:custGeom>
            <a:avLst/>
            <a:gdLst/>
            <a:ahLst/>
            <a:cxnLst/>
            <a:rect l="l" t="t" r="r" b="b"/>
            <a:pathLst>
              <a:path w="6654800" h="6261100">
                <a:moveTo>
                  <a:pt x="0" y="0"/>
                </a:moveTo>
                <a:lnTo>
                  <a:pt x="6654800" y="0"/>
                </a:lnTo>
                <a:lnTo>
                  <a:pt x="6654800" y="6261100"/>
                </a:lnTo>
                <a:lnTo>
                  <a:pt x="0" y="626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8548" y="2773988"/>
            <a:ext cx="832538" cy="4442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0" y="2590800"/>
            <a:ext cx="952500" cy="63262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3476" y="2770193"/>
            <a:ext cx="1142823" cy="39210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8145" y="3810000"/>
            <a:ext cx="838950" cy="38718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29000"/>
            <a:ext cx="862360" cy="32689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3161" y="3556000"/>
            <a:ext cx="1076439" cy="303129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3800" y="3429000"/>
            <a:ext cx="660400" cy="66040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1200" y="5107732"/>
            <a:ext cx="748787" cy="404067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3950" y="4271173"/>
            <a:ext cx="1050850" cy="415126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81033" y="4330700"/>
            <a:ext cx="1167966" cy="30204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1300" y="5080000"/>
            <a:ext cx="1181100" cy="5663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9000" y="4648200"/>
            <a:ext cx="888670" cy="570245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1000" y="6032720"/>
            <a:ext cx="899855" cy="418879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6557" y="5996617"/>
            <a:ext cx="872841" cy="404182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44100" y="5985199"/>
            <a:ext cx="1574800" cy="352100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70900" y="5410200"/>
            <a:ext cx="965200" cy="965200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2300" y="6883400"/>
            <a:ext cx="990600" cy="279400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90123" y="6744853"/>
            <a:ext cx="632876" cy="633846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05454" y="6807200"/>
            <a:ext cx="524032" cy="431800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35149" y="6807200"/>
            <a:ext cx="1062145" cy="431800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80003" y="7670800"/>
            <a:ext cx="630295" cy="469900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0400" y="7711451"/>
            <a:ext cx="1168028" cy="391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3254" y="7738847"/>
            <a:ext cx="988225" cy="281679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74100" y="7658100"/>
            <a:ext cx="592501" cy="520700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6632" y="4359599"/>
            <a:ext cx="475982" cy="475982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13358" y="5157473"/>
            <a:ext cx="905620" cy="303526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7620" y="3623758"/>
            <a:ext cx="685800" cy="567242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05826" y="2747580"/>
            <a:ext cx="2142490" cy="1678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</a:pPr>
            <a:r>
              <a:rPr sz="2200" spc="-15" dirty="0">
                <a:solidFill>
                  <a:srgbClr val="FFFFFF"/>
                </a:solidFill>
                <a:latin typeface="Lato-Medium"/>
                <a:cs typeface="Lato-Medium"/>
              </a:rPr>
              <a:t>" </a:t>
            </a:r>
            <a:r>
              <a:rPr sz="2200" dirty="0">
                <a:solidFill>
                  <a:srgbClr val="FFFFFF"/>
                </a:solidFill>
                <a:latin typeface="Lato-Light"/>
                <a:cs typeface="Lato-Light"/>
              </a:rPr>
              <a:t>A </a:t>
            </a:r>
            <a:r>
              <a:rPr sz="2200" spc="-5" dirty="0">
                <a:solidFill>
                  <a:srgbClr val="FFFFFF"/>
                </a:solidFill>
                <a:latin typeface="Lato-Light"/>
                <a:cs typeface="Lato-Light"/>
              </a:rPr>
              <a:t>unique </a:t>
            </a:r>
            <a:r>
              <a:rPr sz="2200" spc="-35" dirty="0" err="1">
                <a:solidFill>
                  <a:srgbClr val="FFFFFF"/>
                </a:solidFill>
                <a:latin typeface="Lato-Light"/>
                <a:cs typeface="Lato-Light"/>
              </a:rPr>
              <a:t>mul</a:t>
            </a:r>
            <a:r>
              <a:rPr lang="en-GB" sz="2200" spc="-35" dirty="0" err="1">
                <a:solidFill>
                  <a:srgbClr val="FFFFFF"/>
                </a:solidFill>
                <a:latin typeface="Lato-Light"/>
                <a:cs typeface="Lato-Light"/>
              </a:rPr>
              <a:t>ti</a:t>
            </a:r>
            <a:r>
              <a:rPr sz="2200" spc="-35" dirty="0">
                <a:solidFill>
                  <a:srgbClr val="FFFFFF"/>
                </a:solidFill>
                <a:latin typeface="Lato-Light"/>
                <a:cs typeface="Lato-Light"/>
              </a:rPr>
              <a:t>-  </a:t>
            </a:r>
            <a:r>
              <a:rPr sz="2200" spc="-10" dirty="0">
                <a:solidFill>
                  <a:srgbClr val="FFFFFF"/>
                </a:solidFill>
                <a:latin typeface="Lato-Light"/>
                <a:cs typeface="Lato-Light"/>
              </a:rPr>
              <a:t>stakeholder  </a:t>
            </a:r>
            <a:r>
              <a:rPr sz="2200" spc="-40" dirty="0" err="1">
                <a:solidFill>
                  <a:srgbClr val="FFFFFF"/>
                </a:solidFill>
                <a:latin typeface="Lato-Light"/>
                <a:cs typeface="Lato-Light"/>
              </a:rPr>
              <a:t>pla</a:t>
            </a:r>
            <a:r>
              <a:rPr lang="en-GB" sz="2200" spc="-40" dirty="0" err="1">
                <a:solidFill>
                  <a:srgbClr val="FFFFFF"/>
                </a:solidFill>
                <a:latin typeface="Lato-Light"/>
                <a:cs typeface="Lato-Light"/>
              </a:rPr>
              <a:t>tf</a:t>
            </a:r>
            <a:r>
              <a:rPr sz="2200" spc="-40" dirty="0" err="1">
                <a:solidFill>
                  <a:srgbClr val="FFFFFF"/>
                </a:solidFill>
                <a:latin typeface="Lato-Light"/>
                <a:cs typeface="Lato-Light"/>
              </a:rPr>
              <a:t>orm</a:t>
            </a:r>
            <a:r>
              <a:rPr sz="2200" spc="-40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Lato-Light"/>
                <a:cs typeface="Lato-Light"/>
              </a:rPr>
              <a:t>for</a:t>
            </a:r>
            <a:r>
              <a:rPr sz="2200" spc="-10" dirty="0">
                <a:solidFill>
                  <a:srgbClr val="FFFFFF"/>
                </a:solidFill>
                <a:latin typeface="Lato-Light"/>
                <a:cs typeface="Lato-Light"/>
              </a:rPr>
              <a:t>  </a:t>
            </a:r>
            <a:r>
              <a:rPr sz="2200" spc="-15" dirty="0">
                <a:solidFill>
                  <a:srgbClr val="FFFFFF"/>
                </a:solidFill>
                <a:latin typeface="Lato-Light"/>
                <a:cs typeface="Lato-Light"/>
              </a:rPr>
              <a:t>green </a:t>
            </a:r>
            <a:r>
              <a:rPr sz="2200" spc="-25" dirty="0">
                <a:solidFill>
                  <a:srgbClr val="FFFFFF"/>
                </a:solidFill>
                <a:latin typeface="Lato-Light"/>
                <a:cs typeface="Lato-Light"/>
              </a:rPr>
              <a:t>sol</a:t>
            </a:r>
            <a:r>
              <a:rPr lang="en-GB" sz="2200" spc="-25" dirty="0" err="1">
                <a:solidFill>
                  <a:srgbClr val="FFFFFF"/>
                </a:solidFill>
                <a:latin typeface="Lato-Light"/>
                <a:cs typeface="Lato-Light"/>
              </a:rPr>
              <a:t>uti</a:t>
            </a:r>
            <a:r>
              <a:rPr sz="2200" spc="-25" dirty="0" err="1">
                <a:solidFill>
                  <a:srgbClr val="FFFFFF"/>
                </a:solidFill>
                <a:latin typeface="Lato-Light"/>
                <a:cs typeface="Lato-Light"/>
              </a:rPr>
              <a:t>ons</a:t>
            </a:r>
            <a:r>
              <a:rPr sz="2200" spc="-5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sz="2200" dirty="0">
                <a:solidFill>
                  <a:srgbClr val="FFFFFF"/>
                </a:solidFill>
                <a:latin typeface="Lato-Medium"/>
                <a:cs typeface="Lato-Medium"/>
              </a:rPr>
              <a:t>”</a:t>
            </a:r>
            <a:endParaRPr sz="2200" dirty="0">
              <a:latin typeface="Lato-Medium"/>
              <a:cs typeface="Lato-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1693" y="1744426"/>
            <a:ext cx="248850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FFFFFF"/>
                </a:solidFill>
                <a:latin typeface="Lato-Heavy"/>
                <a:cs typeface="Lato-Heavy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Lato-Heavy"/>
                <a:cs typeface="Lato-Heavy"/>
              </a:rPr>
              <a:t>ONTRIBU</a:t>
            </a:r>
            <a:r>
              <a:rPr sz="1600" b="1" spc="-40" dirty="0">
                <a:solidFill>
                  <a:srgbClr val="FFFFFF"/>
                </a:solidFill>
                <a:latin typeface="Lato-Heavy"/>
                <a:cs typeface="Lato-Heavy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Lato-Heavy"/>
                <a:cs typeface="Lato-Heavy"/>
              </a:rPr>
              <a:t>OR</a:t>
            </a:r>
            <a:r>
              <a:rPr sz="1600" b="1" spc="-10" dirty="0">
                <a:solidFill>
                  <a:srgbClr val="FFFFFF"/>
                </a:solidFill>
                <a:latin typeface="Lato-Heavy"/>
                <a:cs typeface="Lato-Heavy"/>
              </a:rPr>
              <a:t>S</a:t>
            </a:r>
            <a:r>
              <a:rPr sz="1600" b="1" dirty="0">
                <a:solidFill>
                  <a:srgbClr val="FFFFFF"/>
                </a:solidFill>
                <a:latin typeface="Lato-Heavy"/>
                <a:cs typeface="Lato-Heavy"/>
              </a:rPr>
              <a:t>:</a:t>
            </a:r>
            <a:endParaRPr sz="1600" dirty="0">
              <a:latin typeface="Lato-Heavy"/>
              <a:cs typeface="Lato-Heavy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800" y="60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CONVENES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559799" y="2171700"/>
            <a:ext cx="3620765" cy="5384800"/>
          </a:xfrm>
          <a:custGeom>
            <a:avLst/>
            <a:gdLst/>
            <a:ahLst/>
            <a:cxnLst/>
            <a:rect l="l" t="t" r="r" b="b"/>
            <a:pathLst>
              <a:path w="3086100" h="3034665">
                <a:moveTo>
                  <a:pt x="3086100" y="0"/>
                </a:moveTo>
                <a:lnTo>
                  <a:pt x="0" y="12700"/>
                </a:lnTo>
                <a:lnTo>
                  <a:pt x="1733" y="3034259"/>
                </a:lnTo>
                <a:lnTo>
                  <a:pt x="3086100" y="2416248"/>
                </a:lnTo>
                <a:lnTo>
                  <a:pt x="3086100" y="0"/>
                </a:lnTo>
                <a:close/>
              </a:path>
            </a:pathLst>
          </a:custGeom>
          <a:solidFill>
            <a:srgbClr val="318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58463" y="4378924"/>
            <a:ext cx="3088005" cy="831215"/>
          </a:xfrm>
          <a:custGeom>
            <a:avLst/>
            <a:gdLst/>
            <a:ahLst/>
            <a:cxnLst/>
            <a:rect l="l" t="t" r="r" b="b"/>
            <a:pathLst>
              <a:path w="3088004" h="831214">
                <a:moveTo>
                  <a:pt x="3087436" y="0"/>
                </a:moveTo>
                <a:lnTo>
                  <a:pt x="0" y="830883"/>
                </a:lnTo>
                <a:lnTo>
                  <a:pt x="3087436" y="365850"/>
                </a:lnTo>
                <a:lnTo>
                  <a:pt x="3087436" y="0"/>
                </a:lnTo>
                <a:close/>
              </a:path>
            </a:pathLst>
          </a:custGeom>
          <a:solidFill>
            <a:srgbClr val="296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5608" y="4746694"/>
            <a:ext cx="3090545" cy="461645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2C6D93">
              <a:alpha val="342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9900" y="2184400"/>
            <a:ext cx="6654800" cy="6261100"/>
          </a:xfrm>
          <a:custGeom>
            <a:avLst/>
            <a:gdLst/>
            <a:ahLst/>
            <a:cxnLst/>
            <a:rect l="l" t="t" r="r" b="b"/>
            <a:pathLst>
              <a:path w="6654800" h="6261100">
                <a:moveTo>
                  <a:pt x="0" y="0"/>
                </a:moveTo>
                <a:lnTo>
                  <a:pt x="6654800" y="0"/>
                </a:lnTo>
                <a:lnTo>
                  <a:pt x="6654800" y="6261100"/>
                </a:lnTo>
                <a:lnTo>
                  <a:pt x="0" y="626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38425" y="2659643"/>
            <a:ext cx="20478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</a:pPr>
            <a:r>
              <a:rPr sz="2200" spc="-15" dirty="0">
                <a:solidFill>
                  <a:srgbClr val="FFFFFF"/>
                </a:solidFill>
                <a:latin typeface="Lato-Medium"/>
                <a:cs typeface="Lato-Medium"/>
              </a:rPr>
              <a:t>" </a:t>
            </a:r>
            <a:r>
              <a:rPr sz="2200" dirty="0">
                <a:solidFill>
                  <a:srgbClr val="FFFFFF"/>
                </a:solidFill>
                <a:latin typeface="Lato-Light"/>
                <a:cs typeface="Lato-Light"/>
              </a:rPr>
              <a:t>A </a:t>
            </a:r>
            <a:r>
              <a:rPr sz="2200" spc="-25" dirty="0" err="1">
                <a:solidFill>
                  <a:srgbClr val="FFFFFF"/>
                </a:solidFill>
                <a:latin typeface="Lato-Light"/>
                <a:cs typeface="Lato-Light"/>
              </a:rPr>
              <a:t>coali</a:t>
            </a:r>
            <a:r>
              <a:rPr lang="en-GB" sz="2200" spc="-25" dirty="0" err="1">
                <a:solidFill>
                  <a:srgbClr val="FFFFFF"/>
                </a:solidFill>
                <a:latin typeface="Lato-Light"/>
                <a:cs typeface="Lato-Light"/>
              </a:rPr>
              <a:t>ti</a:t>
            </a:r>
            <a:r>
              <a:rPr sz="2200" spc="-25" dirty="0">
                <a:solidFill>
                  <a:srgbClr val="FFFFFF"/>
                </a:solidFill>
                <a:latin typeface="Lato-Light"/>
                <a:cs typeface="Lato-Light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Lato-Light"/>
                <a:cs typeface="Lato-Light"/>
              </a:rPr>
              <a:t>of  </a:t>
            </a:r>
            <a:r>
              <a:rPr sz="2200" dirty="0">
                <a:solidFill>
                  <a:srgbClr val="FFFFFF"/>
                </a:solidFill>
                <a:latin typeface="Lato-Light"/>
                <a:cs typeface="Lato-Light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Lato-Light"/>
                <a:cs typeface="Lato-Light"/>
              </a:rPr>
              <a:t>Willing </a:t>
            </a:r>
            <a:r>
              <a:rPr sz="2200" dirty="0">
                <a:solidFill>
                  <a:srgbClr val="FFFFFF"/>
                </a:solidFill>
                <a:latin typeface="Lato-Light"/>
                <a:cs typeface="Lato-Light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sz="2200" dirty="0">
                <a:solidFill>
                  <a:srgbClr val="FFFFFF"/>
                </a:solidFill>
                <a:latin typeface="Lato-Light"/>
                <a:cs typeface="Lato-Light"/>
              </a:rPr>
              <a:t>a </a:t>
            </a:r>
            <a:r>
              <a:rPr sz="2200" spc="-25" dirty="0" err="1">
                <a:solidFill>
                  <a:srgbClr val="FFFFFF"/>
                </a:solidFill>
                <a:latin typeface="Lato-Light"/>
                <a:cs typeface="Lato-Light"/>
              </a:rPr>
              <a:t>coali</a:t>
            </a:r>
            <a:r>
              <a:rPr lang="en-GB" sz="2200" spc="-25" dirty="0" err="1">
                <a:solidFill>
                  <a:srgbClr val="FFFFFF"/>
                </a:solidFill>
                <a:latin typeface="Lato-Light"/>
                <a:cs typeface="Lato-Light"/>
              </a:rPr>
              <a:t>ti</a:t>
            </a:r>
            <a:r>
              <a:rPr sz="2200" spc="-25" dirty="0">
                <a:solidFill>
                  <a:srgbClr val="FFFFFF"/>
                </a:solidFill>
                <a:latin typeface="Lato-Light"/>
                <a:cs typeface="Lato-Light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Lato-Light"/>
                <a:cs typeface="Lato-Light"/>
              </a:rPr>
              <a:t>of </a:t>
            </a:r>
            <a:r>
              <a:rPr sz="2200" dirty="0">
                <a:solidFill>
                  <a:srgbClr val="FFFFFF"/>
                </a:solidFill>
                <a:latin typeface="Lato-Light"/>
                <a:cs typeface="Lato-Light"/>
              </a:rPr>
              <a:t>the </a:t>
            </a:r>
            <a:r>
              <a:rPr sz="2200" spc="-20" dirty="0">
                <a:solidFill>
                  <a:srgbClr val="FFFFFF"/>
                </a:solidFill>
                <a:latin typeface="Lato-Light"/>
                <a:cs typeface="Lato-Light"/>
              </a:rPr>
              <a:t>Working</a:t>
            </a:r>
            <a:r>
              <a:rPr sz="2200" spc="-10" dirty="0">
                <a:solidFill>
                  <a:srgbClr val="FFFFFF"/>
                </a:solidFill>
                <a:latin typeface="Lato-Light"/>
                <a:cs typeface="Lato-Light"/>
              </a:rPr>
              <a:t> </a:t>
            </a:r>
            <a:r>
              <a:rPr sz="2200" dirty="0">
                <a:solidFill>
                  <a:srgbClr val="FFFFFF"/>
                </a:solidFill>
                <a:latin typeface="Lato-Medium"/>
                <a:cs typeface="Lato-Medium"/>
              </a:rPr>
              <a:t>”</a:t>
            </a:r>
            <a:endParaRPr sz="2200" dirty="0">
              <a:latin typeface="Lato-Medium"/>
              <a:cs typeface="Lato-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4961" y="2427386"/>
            <a:ext cx="617438" cy="69150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7374" y="2442541"/>
            <a:ext cx="1434125" cy="580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8404" y="2476500"/>
            <a:ext cx="599975" cy="5969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1522" y="2540000"/>
            <a:ext cx="488824" cy="46794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0" y="3354449"/>
            <a:ext cx="520700" cy="46825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6300" y="3294482"/>
            <a:ext cx="863600" cy="58954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2600" y="4165600"/>
            <a:ext cx="1308100" cy="49530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9013" y="3291960"/>
            <a:ext cx="844643" cy="581539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5300" y="4916480"/>
            <a:ext cx="482600" cy="517162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39900" y="3484125"/>
            <a:ext cx="6654800" cy="18256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835785" marR="4128770">
              <a:lnSpc>
                <a:spcPts val="700"/>
              </a:lnSpc>
              <a:spcBef>
                <a:spcPts val="140"/>
              </a:spcBef>
            </a:pPr>
            <a:r>
              <a:rPr sz="600" spc="-5" dirty="0">
                <a:latin typeface="Lato-Medium"/>
                <a:cs typeface="Lato-Medium"/>
              </a:rPr>
              <a:t>County</a:t>
            </a:r>
            <a:r>
              <a:rPr sz="600" spc="-75" dirty="0">
                <a:latin typeface="Lato-Medium"/>
                <a:cs typeface="Lato-Medium"/>
              </a:rPr>
              <a:t> </a:t>
            </a:r>
            <a:r>
              <a:rPr sz="600" spc="-5" dirty="0">
                <a:latin typeface="Lato-Medium"/>
                <a:cs typeface="Lato-Medium"/>
              </a:rPr>
              <a:t>Government  of</a:t>
            </a:r>
            <a:r>
              <a:rPr sz="600" spc="-20" dirty="0">
                <a:latin typeface="Lato-Medium"/>
                <a:cs typeface="Lato-Medium"/>
              </a:rPr>
              <a:t> </a:t>
            </a:r>
            <a:r>
              <a:rPr sz="600" spc="-5" dirty="0">
                <a:latin typeface="Lato-Medium"/>
                <a:cs typeface="Lato-Medium"/>
              </a:rPr>
              <a:t>Kakamega</a:t>
            </a:r>
            <a:endParaRPr sz="600" dirty="0">
              <a:latin typeface="Lato-Medium"/>
              <a:cs typeface="Lato-Medium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893570" marR="4244340">
              <a:lnSpc>
                <a:spcPts val="700"/>
              </a:lnSpc>
            </a:pPr>
            <a:r>
              <a:rPr sz="600" spc="-5" dirty="0">
                <a:latin typeface="Lato-Medium"/>
                <a:cs typeface="Lato-Medium"/>
              </a:rPr>
              <a:t>Government</a:t>
            </a:r>
            <a:r>
              <a:rPr sz="600" spc="-70" dirty="0">
                <a:latin typeface="Lato-Medium"/>
                <a:cs typeface="Lato-Medium"/>
              </a:rPr>
              <a:t> </a:t>
            </a:r>
            <a:r>
              <a:rPr sz="600" spc="-5" dirty="0">
                <a:latin typeface="Lato-Medium"/>
                <a:cs typeface="Lato-Medium"/>
              </a:rPr>
              <a:t>of  Costa</a:t>
            </a:r>
            <a:r>
              <a:rPr sz="600" spc="-15" dirty="0">
                <a:latin typeface="Lato-Medium"/>
                <a:cs typeface="Lato-Medium"/>
              </a:rPr>
              <a:t> </a:t>
            </a:r>
            <a:r>
              <a:rPr sz="600" spc="-5" dirty="0">
                <a:latin typeface="Lato-Medium"/>
                <a:cs typeface="Lato-Medium"/>
              </a:rPr>
              <a:t>Rica</a:t>
            </a:r>
            <a:endParaRPr sz="600" dirty="0">
              <a:latin typeface="Lato-Medium"/>
              <a:cs typeface="Lato-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39332" y="3544013"/>
            <a:ext cx="1064831" cy="410803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0265" y="3276600"/>
            <a:ext cx="500459" cy="51526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5874" y="4105556"/>
            <a:ext cx="834025" cy="599975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40386" y="4143116"/>
            <a:ext cx="439313" cy="441583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0" y="4203830"/>
            <a:ext cx="673100" cy="406269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2216" y="4916480"/>
            <a:ext cx="601698" cy="517162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8800" y="5816600"/>
            <a:ext cx="1079500" cy="493417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8404" y="5283140"/>
            <a:ext cx="986756" cy="495300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1200" y="4191000"/>
            <a:ext cx="850900" cy="439023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6642" y="4996160"/>
            <a:ext cx="943768" cy="357802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8800" y="6731000"/>
            <a:ext cx="1079500" cy="279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1012" y="6756400"/>
            <a:ext cx="997637" cy="211730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92800" y="5729939"/>
            <a:ext cx="698500" cy="556560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59000" y="5702300"/>
            <a:ext cx="609600" cy="622300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515" y="6694283"/>
            <a:ext cx="465184" cy="468516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2200" y="6642100"/>
            <a:ext cx="431800" cy="580383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3900" y="6629400"/>
            <a:ext cx="876300" cy="557696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52391" y="6529320"/>
            <a:ext cx="679281" cy="679281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3100" y="7556500"/>
            <a:ext cx="952500" cy="419100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3900" y="7686892"/>
            <a:ext cx="939135" cy="221785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3900" y="7556500"/>
            <a:ext cx="876300" cy="378810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17666" y="7594600"/>
            <a:ext cx="752250" cy="406400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09316" y="7556500"/>
            <a:ext cx="680012" cy="419100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50100" y="5715000"/>
            <a:ext cx="495300" cy="527339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13943" y="2540000"/>
            <a:ext cx="998156" cy="444500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558800" y="60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CONVENES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7" t="3982"/>
          <a:stretch/>
        </p:blipFill>
        <p:spPr>
          <a:xfrm>
            <a:off x="8496300" y="4957278"/>
            <a:ext cx="3694475" cy="3380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300" y="4368800"/>
            <a:ext cx="3086100" cy="4191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5700" y="2298700"/>
            <a:ext cx="6654800" cy="6261100"/>
          </a:xfrm>
          <a:custGeom>
            <a:avLst/>
            <a:gdLst/>
            <a:ahLst/>
            <a:cxnLst/>
            <a:rect l="l" t="t" r="r" b="b"/>
            <a:pathLst>
              <a:path w="6654800" h="6261100">
                <a:moveTo>
                  <a:pt x="0" y="0"/>
                </a:moveTo>
                <a:lnTo>
                  <a:pt x="6654800" y="0"/>
                </a:lnTo>
                <a:lnTo>
                  <a:pt x="6654800" y="6261100"/>
                </a:lnTo>
                <a:lnTo>
                  <a:pt x="0" y="626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8300" y="2298700"/>
            <a:ext cx="3086100" cy="3034665"/>
          </a:xfrm>
          <a:custGeom>
            <a:avLst/>
            <a:gdLst/>
            <a:ahLst/>
            <a:cxnLst/>
            <a:rect l="l" t="t" r="r" b="b"/>
            <a:pathLst>
              <a:path w="3086100" h="3034665">
                <a:moveTo>
                  <a:pt x="3086100" y="0"/>
                </a:moveTo>
                <a:lnTo>
                  <a:pt x="0" y="12700"/>
                </a:lnTo>
                <a:lnTo>
                  <a:pt x="2247" y="3034259"/>
                </a:lnTo>
                <a:lnTo>
                  <a:pt x="3086100" y="2416248"/>
                </a:lnTo>
                <a:lnTo>
                  <a:pt x="3086100" y="0"/>
                </a:lnTo>
                <a:close/>
              </a:path>
            </a:pathLst>
          </a:custGeom>
          <a:solidFill>
            <a:srgbClr val="318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6964" y="4505924"/>
            <a:ext cx="3088005" cy="831215"/>
          </a:xfrm>
          <a:custGeom>
            <a:avLst/>
            <a:gdLst/>
            <a:ahLst/>
            <a:cxnLst/>
            <a:rect l="l" t="t" r="r" b="b"/>
            <a:pathLst>
              <a:path w="3088004" h="831214">
                <a:moveTo>
                  <a:pt x="3087436" y="0"/>
                </a:moveTo>
                <a:lnTo>
                  <a:pt x="0" y="830883"/>
                </a:lnTo>
                <a:lnTo>
                  <a:pt x="3087436" y="365850"/>
                </a:lnTo>
                <a:lnTo>
                  <a:pt x="3087436" y="0"/>
                </a:lnTo>
                <a:close/>
              </a:path>
            </a:pathLst>
          </a:custGeom>
          <a:solidFill>
            <a:srgbClr val="296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4108" y="4873694"/>
            <a:ext cx="3090545" cy="461645"/>
          </a:xfrm>
          <a:custGeom>
            <a:avLst/>
            <a:gdLst/>
            <a:ahLst/>
            <a:cxnLst/>
            <a:rect l="l" t="t" r="r" b="b"/>
            <a:pathLst>
              <a:path w="3090545" h="461645">
                <a:moveTo>
                  <a:pt x="3090291" y="0"/>
                </a:moveTo>
                <a:lnTo>
                  <a:pt x="0" y="461366"/>
                </a:lnTo>
                <a:lnTo>
                  <a:pt x="3090291" y="424454"/>
                </a:lnTo>
                <a:lnTo>
                  <a:pt x="3090291" y="0"/>
                </a:lnTo>
                <a:close/>
              </a:path>
            </a:pathLst>
          </a:custGeom>
          <a:solidFill>
            <a:srgbClr val="334C55">
              <a:alpha val="742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9276" y="2765362"/>
            <a:ext cx="1882139" cy="193886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5"/>
              </a:spcBef>
              <a:tabLst>
                <a:tab pos="396875" algn="l"/>
              </a:tabLst>
            </a:pPr>
            <a:r>
              <a:rPr lang="en-GB" sz="2200" spc="-15" dirty="0">
                <a:solidFill>
                  <a:srgbClr val="FFFFFF"/>
                </a:solidFill>
                <a:latin typeface="HGMinchoE" panose="020B0400000000000000" pitchFamily="49" charset="-128"/>
                <a:ea typeface="HGMinchoE" panose="020B0400000000000000" pitchFamily="49" charset="-128"/>
                <a:cs typeface="Lato-Medium"/>
              </a:rPr>
              <a:t>" </a:t>
            </a:r>
            <a:r>
              <a:rPr lang="en-GB" sz="2100" spc="-20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Every</a:t>
            </a:r>
            <a:r>
              <a:rPr lang="en-GB" sz="2100" spc="-114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 </a:t>
            </a:r>
            <a:r>
              <a:rPr lang="en-GB" sz="2100" spc="-10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member </a:t>
            </a:r>
            <a:r>
              <a:rPr lang="en-GB" sz="2100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has </a:t>
            </a:r>
            <a:r>
              <a:rPr lang="en-GB" sz="2100" spc="-5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something to bring to </a:t>
            </a:r>
            <a:r>
              <a:rPr lang="en-GB" sz="2100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the  </a:t>
            </a:r>
            <a:r>
              <a:rPr lang="en-GB" sz="2100" spc="-5" dirty="0">
                <a:solidFill>
                  <a:srgbClr val="FFFFFF"/>
                </a:solidFill>
                <a:latin typeface="Lato"/>
                <a:ea typeface="HGMinchoE" panose="020B0400000000000000" pitchFamily="49" charset="-128"/>
                <a:cs typeface="Lato-Light"/>
              </a:rPr>
              <a:t>table</a:t>
            </a:r>
            <a:r>
              <a:rPr lang="en-GB" sz="2100" spc="-5" dirty="0">
                <a:solidFill>
                  <a:srgbClr val="FFFFFF"/>
                </a:solidFill>
                <a:latin typeface="Lato"/>
                <a:cs typeface="Lato-Light"/>
              </a:rPr>
              <a:t>. </a:t>
            </a:r>
            <a:r>
              <a:rPr sz="2200" dirty="0">
                <a:solidFill>
                  <a:srgbClr val="FFFFFF"/>
                </a:solidFill>
                <a:latin typeface="Lato-Medium"/>
                <a:cs typeface="Lato-Medium"/>
              </a:rPr>
              <a:t>”</a:t>
            </a:r>
            <a:endParaRPr sz="2200" dirty="0">
              <a:latin typeface="Lato-Medium"/>
              <a:cs typeface="Lato-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65769" y="7913830"/>
            <a:ext cx="1010230" cy="27766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9400" y="2567998"/>
            <a:ext cx="1025243" cy="4127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9764" y="2566233"/>
            <a:ext cx="1541120" cy="31692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33071" y="2443105"/>
            <a:ext cx="705420" cy="43616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8300" y="3636123"/>
            <a:ext cx="571500" cy="72707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2800" y="3254680"/>
            <a:ext cx="1549400" cy="187019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0570" y="3505200"/>
            <a:ext cx="1012329" cy="55880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40115" y="3746500"/>
            <a:ext cx="1264284" cy="50800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3496" y="5312704"/>
            <a:ext cx="1598404" cy="436354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1300" y="3116171"/>
            <a:ext cx="998220" cy="465228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70700" y="5384800"/>
            <a:ext cx="1228125" cy="45720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1091" y="6223000"/>
            <a:ext cx="959405" cy="481060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0600" y="7104698"/>
            <a:ext cx="1130300" cy="282292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37341" y="7023527"/>
            <a:ext cx="918864" cy="466725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9316" y="7772400"/>
            <a:ext cx="960589" cy="596900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6700" y="4660900"/>
            <a:ext cx="1190795" cy="355600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1000" y="5402923"/>
            <a:ext cx="959615" cy="413676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79658" y="5359400"/>
            <a:ext cx="670941" cy="507377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40900" y="6390968"/>
            <a:ext cx="1685211" cy="523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92037" y="6976496"/>
            <a:ext cx="515220" cy="554603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9400" y="3192817"/>
            <a:ext cx="1155700" cy="337782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86552" y="4640115"/>
            <a:ext cx="1375039" cy="2822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23496" y="4614014"/>
            <a:ext cx="1395204" cy="338985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61600" y="4577422"/>
            <a:ext cx="1001684" cy="337477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6400" y="7079190"/>
            <a:ext cx="913051" cy="299509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4700" y="6096000"/>
            <a:ext cx="581587" cy="584200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00700" y="3733800"/>
            <a:ext cx="544883" cy="546100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36285" y="6184900"/>
            <a:ext cx="1340333" cy="301442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34200" y="2654300"/>
            <a:ext cx="1003300" cy="239106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93995" y="7688692"/>
            <a:ext cx="589285" cy="589285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9600" y="7759700"/>
            <a:ext cx="507193" cy="539793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558800" y="60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CONVENES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35600" y="3962400"/>
            <a:ext cx="2667000" cy="1015663"/>
          </a:xfrm>
        </p:spPr>
        <p:txBody>
          <a:bodyPr/>
          <a:lstStyle/>
          <a:p>
            <a:r>
              <a:rPr lang="en-US" sz="6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019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66396</TotalTime>
  <Words>1421</Words>
  <Application>Microsoft Office PowerPoint</Application>
  <PresentationFormat>Custom</PresentationFormat>
  <Paragraphs>346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Bahnschrift SemiBold Condensed</vt:lpstr>
      <vt:lpstr>Calibri</vt:lpstr>
      <vt:lpstr>Helvetica</vt:lpstr>
      <vt:lpstr>Helvetica-Light</vt:lpstr>
      <vt:lpstr>HGMinchoE</vt:lpstr>
      <vt:lpstr>Lato</vt:lpstr>
      <vt:lpstr>Lato-Heavy</vt:lpstr>
      <vt:lpstr>Lato-Light</vt:lpstr>
      <vt:lpstr>Lato-Medium</vt:lpstr>
      <vt:lpstr>Lucida Grande</vt:lpstr>
      <vt:lpstr>Roboto-Light</vt:lpstr>
      <vt:lpstr>Times New Roman</vt:lpstr>
      <vt:lpstr>Wingdings</vt:lpstr>
      <vt:lpstr>Office Theme</vt:lpstr>
      <vt:lpstr>PowerPoint Presentation</vt:lpstr>
      <vt:lpstr>PowerPoint Presentation</vt:lpstr>
      <vt:lpstr>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</vt:lpstr>
      <vt:lpstr>PowerPoint Presentation</vt:lpstr>
      <vt:lpstr>PowerPoint Presentation</vt:lpstr>
      <vt:lpstr>PowerPoint Presentation</vt:lpstr>
      <vt:lpstr>PowerPoint Presentation</vt:lpstr>
      <vt:lpstr>HOW?</vt:lpstr>
      <vt:lpstr>Approach</vt:lpstr>
      <vt:lpstr>MULTI SECTOR APPROACH</vt:lpstr>
      <vt:lpstr>PowerPoint Presentation</vt:lpstr>
      <vt:lpstr>Milestone Events</vt:lpstr>
      <vt:lpstr>Impacts</vt:lpstr>
      <vt:lpstr>Impacts</vt:lpstr>
      <vt:lpstr>2019 – 2020 - 2022 </vt:lpstr>
      <vt:lpstr>            2020            </vt:lpstr>
      <vt:lpstr>PowerPoint Presentation</vt:lpstr>
      <vt:lpstr>PowerPoint Presentation</vt:lpstr>
      <vt:lpstr>PowerPoint Presentation</vt:lpstr>
      <vt:lpstr>UN-SPBF Key Streams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</vt:lpstr>
      <vt:lpstr>Safeguards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UN-SPBF</dc:creator>
  <cp:lastModifiedBy>Shereen Zorba</cp:lastModifiedBy>
  <cp:revision>226</cp:revision>
  <cp:lastPrinted>2019-10-02T15:16:55Z</cp:lastPrinted>
  <dcterms:created xsi:type="dcterms:W3CDTF">2019-02-11T10:48:25Z</dcterms:created>
  <dcterms:modified xsi:type="dcterms:W3CDTF">2019-11-03T20:50:46Z</dcterms:modified>
</cp:coreProperties>
</file>