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36.jpg" ContentType="image/jpg"/>
  <Override PartName="/ppt/media/image54.jpg" ContentType="image/jpg"/>
  <Override PartName="/ppt/media/image72.jpg" ContentType="image/jpg"/>
  <Override PartName="/ppt/media/image107.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89" r:id="rId3"/>
    <p:sldId id="275" r:id="rId4"/>
    <p:sldId id="258" r:id="rId5"/>
    <p:sldId id="259" r:id="rId6"/>
    <p:sldId id="260" r:id="rId7"/>
    <p:sldId id="261" r:id="rId8"/>
    <p:sldId id="301" r:id="rId9"/>
    <p:sldId id="315" r:id="rId10"/>
    <p:sldId id="314" r:id="rId11"/>
    <p:sldId id="316" r:id="rId12"/>
    <p:sldId id="264" r:id="rId13"/>
    <p:sldId id="317" r:id="rId14"/>
    <p:sldId id="282" r:id="rId15"/>
    <p:sldId id="319" r:id="rId16"/>
    <p:sldId id="320" r:id="rId17"/>
    <p:sldId id="280" r:id="rId18"/>
    <p:sldId id="318" r:id="rId19"/>
    <p:sldId id="305" r:id="rId20"/>
    <p:sldId id="313" r:id="rId21"/>
  </p:sldIdLst>
  <p:sldSz cx="13004800" cy="9753600"/>
  <p:notesSz cx="9872663"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reen Zorba" initials="SZ" lastIdx="1" clrIdx="0">
    <p:extLst>
      <p:ext uri="{19B8F6BF-5375-455C-9EA6-DF929625EA0E}">
        <p15:presenceInfo xmlns:p15="http://schemas.microsoft.com/office/powerpoint/2012/main" userId="Shereen Zorb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C2E"/>
    <a:srgbClr val="EEECE1"/>
    <a:srgbClr val="996600"/>
    <a:srgbClr val="669900"/>
    <a:srgbClr val="33CCCC"/>
    <a:srgbClr val="FF9900"/>
    <a:srgbClr val="53BCD1"/>
    <a:srgbClr val="CC0099"/>
    <a:srgbClr val="34547C"/>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843" autoAdjust="0"/>
    <p:restoredTop sz="94280" autoAdjust="0"/>
  </p:normalViewPr>
  <p:slideViewPr>
    <p:cSldViewPr>
      <p:cViewPr varScale="1">
        <p:scale>
          <a:sx n="87" d="100"/>
          <a:sy n="87" d="100"/>
        </p:scale>
        <p:origin x="208" y="2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313" cy="341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592763" y="0"/>
            <a:ext cx="4278312" cy="341313"/>
          </a:xfrm>
          <a:prstGeom prst="rect">
            <a:avLst/>
          </a:prstGeom>
        </p:spPr>
        <p:txBody>
          <a:bodyPr vert="horz" lIns="91440" tIns="45720" rIns="91440" bIns="45720" rtlCol="0"/>
          <a:lstStyle>
            <a:lvl1pPr algn="r">
              <a:defRPr sz="1200"/>
            </a:lvl1pPr>
          </a:lstStyle>
          <a:p>
            <a:fld id="{2A3747E1-4B8D-418C-AB1C-66C9E478A559}" type="datetimeFigureOut">
              <a:rPr lang="en-US" smtClean="0"/>
              <a:t>11/6/19</a:t>
            </a:fld>
            <a:endParaRPr lang="en-US"/>
          </a:p>
        </p:txBody>
      </p:sp>
      <p:sp>
        <p:nvSpPr>
          <p:cNvPr id="4" name="Slide Image Placeholder 3"/>
          <p:cNvSpPr>
            <a:spLocks noGrp="1" noRot="1" noChangeAspect="1"/>
          </p:cNvSpPr>
          <p:nvPr>
            <p:ph type="sldImg" idx="2"/>
          </p:nvPr>
        </p:nvSpPr>
        <p:spPr>
          <a:xfrm>
            <a:off x="3406775" y="849313"/>
            <a:ext cx="3059113" cy="22939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87425" y="3271838"/>
            <a:ext cx="7897813" cy="26765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456363"/>
            <a:ext cx="4278313" cy="3413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592763" y="6456363"/>
            <a:ext cx="4278312" cy="341312"/>
          </a:xfrm>
          <a:prstGeom prst="rect">
            <a:avLst/>
          </a:prstGeom>
        </p:spPr>
        <p:txBody>
          <a:bodyPr vert="horz" lIns="91440" tIns="45720" rIns="91440" bIns="45720" rtlCol="0" anchor="b"/>
          <a:lstStyle>
            <a:lvl1pPr algn="r">
              <a:defRPr sz="1200"/>
            </a:lvl1pPr>
          </a:lstStyle>
          <a:p>
            <a:fld id="{D1B3E97E-3BBB-4949-8563-885C91906C1B}" type="slidenum">
              <a:rPr lang="en-US" smtClean="0"/>
              <a:t>‹N°›</a:t>
            </a:fld>
            <a:endParaRPr lang="en-US"/>
          </a:p>
        </p:txBody>
      </p:sp>
    </p:spTree>
    <p:extLst>
      <p:ext uri="{BB962C8B-B14F-4D97-AF65-F5344CB8AC3E}">
        <p14:creationId xmlns:p14="http://schemas.microsoft.com/office/powerpoint/2010/main" val="2740043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75360" y="3023616"/>
            <a:ext cx="11054080" cy="204825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950720" y="5462016"/>
            <a:ext cx="9103360" cy="24384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700" b="0" i="0">
                <a:solidFill>
                  <a:schemeClr val="bg1"/>
                </a:solidFill>
                <a:latin typeface="Lato-Light"/>
                <a:cs typeface="Lato-Ligh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700" b="0" i="0">
                <a:solidFill>
                  <a:schemeClr val="bg1"/>
                </a:solidFill>
                <a:latin typeface="Lato-Light"/>
                <a:cs typeface="Lato-Light"/>
              </a:defRPr>
            </a:lvl1pPr>
          </a:lstStyle>
          <a:p>
            <a:endParaRPr/>
          </a:p>
        </p:txBody>
      </p:sp>
      <p:sp>
        <p:nvSpPr>
          <p:cNvPr id="3" name="Holder 3"/>
          <p:cNvSpPr>
            <a:spLocks noGrp="1"/>
          </p:cNvSpPr>
          <p:nvPr>
            <p:ph sz="half" idx="2"/>
          </p:nvPr>
        </p:nvSpPr>
        <p:spPr>
          <a:xfrm>
            <a:off x="650240" y="2243328"/>
            <a:ext cx="5657088" cy="643737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697472" y="2243328"/>
            <a:ext cx="5657088" cy="643737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700" b="0" i="0">
                <a:solidFill>
                  <a:schemeClr val="bg1"/>
                </a:solidFill>
                <a:latin typeface="Lato-Light"/>
                <a:cs typeface="Lato-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8648700"/>
            <a:ext cx="13004800" cy="1104900"/>
          </a:xfrm>
          <a:custGeom>
            <a:avLst/>
            <a:gdLst/>
            <a:ahLst/>
            <a:cxnLst/>
            <a:rect l="l" t="t" r="r" b="b"/>
            <a:pathLst>
              <a:path w="13004800" h="1104900">
                <a:moveTo>
                  <a:pt x="0" y="1104900"/>
                </a:moveTo>
                <a:lnTo>
                  <a:pt x="13004800" y="1104900"/>
                </a:lnTo>
                <a:lnTo>
                  <a:pt x="13004800" y="0"/>
                </a:lnTo>
                <a:lnTo>
                  <a:pt x="0" y="0"/>
                </a:lnTo>
                <a:lnTo>
                  <a:pt x="0" y="1104900"/>
                </a:lnTo>
                <a:close/>
              </a:path>
            </a:pathLst>
          </a:custGeom>
          <a:solidFill>
            <a:srgbClr val="000000"/>
          </a:solidFill>
        </p:spPr>
        <p:txBody>
          <a:bodyPr wrap="square" lIns="0" tIns="0" rIns="0" bIns="0" rtlCol="0"/>
          <a:lstStyle/>
          <a:p>
            <a:endParaRPr/>
          </a:p>
        </p:txBody>
      </p:sp>
      <p:sp>
        <p:nvSpPr>
          <p:cNvPr id="17" name="bk object 17"/>
          <p:cNvSpPr/>
          <p:nvPr/>
        </p:nvSpPr>
        <p:spPr>
          <a:xfrm>
            <a:off x="0" y="0"/>
            <a:ext cx="13004800" cy="79629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bk object 18"/>
          <p:cNvSpPr/>
          <p:nvPr/>
        </p:nvSpPr>
        <p:spPr>
          <a:xfrm>
            <a:off x="0" y="0"/>
            <a:ext cx="13004800" cy="5943600"/>
          </a:xfrm>
          <a:custGeom>
            <a:avLst/>
            <a:gdLst/>
            <a:ahLst/>
            <a:cxnLst/>
            <a:rect l="l" t="t" r="r" b="b"/>
            <a:pathLst>
              <a:path w="13004800" h="5943600">
                <a:moveTo>
                  <a:pt x="0" y="5943600"/>
                </a:moveTo>
                <a:lnTo>
                  <a:pt x="13004800" y="5943600"/>
                </a:lnTo>
                <a:lnTo>
                  <a:pt x="13004800" y="0"/>
                </a:lnTo>
                <a:lnTo>
                  <a:pt x="0" y="0"/>
                </a:lnTo>
                <a:lnTo>
                  <a:pt x="0" y="5943600"/>
                </a:lnTo>
                <a:close/>
              </a:path>
            </a:pathLst>
          </a:custGeom>
          <a:solidFill>
            <a:srgbClr val="000000">
              <a:alpha val="49468"/>
            </a:srgbClr>
          </a:solidFill>
        </p:spPr>
        <p:txBody>
          <a:bodyPr wrap="square" lIns="0" tIns="0" rIns="0" bIns="0" rtlCol="0"/>
          <a:lstStyle/>
          <a:p>
            <a:endParaRPr/>
          </a:p>
        </p:txBody>
      </p:sp>
      <p:sp>
        <p:nvSpPr>
          <p:cNvPr id="19" name="bk object 19"/>
          <p:cNvSpPr/>
          <p:nvPr/>
        </p:nvSpPr>
        <p:spPr>
          <a:xfrm>
            <a:off x="0" y="5943600"/>
            <a:ext cx="13004800" cy="2705100"/>
          </a:xfrm>
          <a:custGeom>
            <a:avLst/>
            <a:gdLst/>
            <a:ahLst/>
            <a:cxnLst/>
            <a:rect l="l" t="t" r="r" b="b"/>
            <a:pathLst>
              <a:path w="13004800" h="2705100">
                <a:moveTo>
                  <a:pt x="0" y="2705100"/>
                </a:moveTo>
                <a:lnTo>
                  <a:pt x="13004800" y="2705100"/>
                </a:lnTo>
                <a:lnTo>
                  <a:pt x="13004800" y="0"/>
                </a:lnTo>
                <a:lnTo>
                  <a:pt x="0" y="0"/>
                </a:lnTo>
                <a:lnTo>
                  <a:pt x="0" y="2705100"/>
                </a:lnTo>
                <a:close/>
              </a:path>
            </a:pathLst>
          </a:custGeom>
          <a:solidFill>
            <a:srgbClr val="3187B1">
              <a:alpha val="27732"/>
            </a:srgbClr>
          </a:solidFill>
        </p:spPr>
        <p:txBody>
          <a:bodyPr wrap="square" lIns="0" tIns="0" rIns="0" bIns="0" rtlCol="0"/>
          <a:lstStyle/>
          <a:p>
            <a:endParaRPr/>
          </a:p>
        </p:txBody>
      </p:sp>
      <p:sp>
        <p:nvSpPr>
          <p:cNvPr id="20" name="bk object 20"/>
          <p:cNvSpPr/>
          <p:nvPr/>
        </p:nvSpPr>
        <p:spPr>
          <a:xfrm>
            <a:off x="0" y="5995851"/>
            <a:ext cx="13004800" cy="3564254"/>
          </a:xfrm>
          <a:custGeom>
            <a:avLst/>
            <a:gdLst/>
            <a:ahLst/>
            <a:cxnLst/>
            <a:rect l="l" t="t" r="r" b="b"/>
            <a:pathLst>
              <a:path w="13004800" h="3564254">
                <a:moveTo>
                  <a:pt x="0" y="0"/>
                </a:moveTo>
                <a:lnTo>
                  <a:pt x="0" y="3564011"/>
                </a:lnTo>
                <a:lnTo>
                  <a:pt x="12989179" y="3548323"/>
                </a:lnTo>
                <a:lnTo>
                  <a:pt x="13004800" y="817473"/>
                </a:lnTo>
                <a:lnTo>
                  <a:pt x="0" y="0"/>
                </a:lnTo>
                <a:close/>
              </a:path>
            </a:pathLst>
          </a:custGeom>
          <a:solidFill>
            <a:srgbClr val="276485">
              <a:alpha val="69918"/>
            </a:srgbClr>
          </a:solidFill>
        </p:spPr>
        <p:txBody>
          <a:bodyPr wrap="square" lIns="0" tIns="0" rIns="0" bIns="0" rtlCol="0"/>
          <a:lstStyle/>
          <a:p>
            <a:endParaRPr/>
          </a:p>
        </p:txBody>
      </p:sp>
      <p:sp>
        <p:nvSpPr>
          <p:cNvPr id="21" name="bk object 21"/>
          <p:cNvSpPr/>
          <p:nvPr/>
        </p:nvSpPr>
        <p:spPr>
          <a:xfrm>
            <a:off x="0" y="6005397"/>
            <a:ext cx="13004800" cy="3748404"/>
          </a:xfrm>
          <a:custGeom>
            <a:avLst/>
            <a:gdLst/>
            <a:ahLst/>
            <a:cxnLst/>
            <a:rect l="l" t="t" r="r" b="b"/>
            <a:pathLst>
              <a:path w="13004800" h="3748404">
                <a:moveTo>
                  <a:pt x="0" y="0"/>
                </a:moveTo>
                <a:lnTo>
                  <a:pt x="0" y="3748202"/>
                </a:lnTo>
                <a:lnTo>
                  <a:pt x="13004800" y="3748202"/>
                </a:lnTo>
                <a:lnTo>
                  <a:pt x="13004800" y="2022146"/>
                </a:lnTo>
                <a:lnTo>
                  <a:pt x="0" y="0"/>
                </a:lnTo>
                <a:close/>
              </a:path>
            </a:pathLst>
          </a:custGeom>
          <a:solidFill>
            <a:srgbClr val="3187B1"/>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lnTo>
                  <a:pt x="0" y="0"/>
                </a:lnTo>
                <a:close/>
              </a:path>
            </a:pathLst>
          </a:custGeom>
          <a:solidFill>
            <a:srgbClr val="000000"/>
          </a:solidFill>
        </p:spPr>
        <p:txBody>
          <a:bodyPr wrap="square" lIns="0" tIns="0" rIns="0" bIns="0" rtlCol="0"/>
          <a:lstStyle/>
          <a:p>
            <a:endParaRPr/>
          </a:p>
        </p:txBody>
      </p:sp>
      <p:sp>
        <p:nvSpPr>
          <p:cNvPr id="2" name="Holder 2"/>
          <p:cNvSpPr>
            <a:spLocks noGrp="1"/>
          </p:cNvSpPr>
          <p:nvPr>
            <p:ph type="title"/>
          </p:nvPr>
        </p:nvSpPr>
        <p:spPr>
          <a:xfrm>
            <a:off x="3400780" y="527308"/>
            <a:ext cx="6203238" cy="741680"/>
          </a:xfrm>
          <a:prstGeom prst="rect">
            <a:avLst/>
          </a:prstGeom>
        </p:spPr>
        <p:txBody>
          <a:bodyPr wrap="square" lIns="0" tIns="0" rIns="0" bIns="0">
            <a:spAutoFit/>
          </a:bodyPr>
          <a:lstStyle>
            <a:lvl1pPr>
              <a:defRPr sz="4700" b="0" i="0">
                <a:solidFill>
                  <a:schemeClr val="bg1"/>
                </a:solidFill>
                <a:latin typeface="Lato-Light"/>
                <a:cs typeface="Lato-Light"/>
              </a:defRPr>
            </a:lvl1pPr>
          </a:lstStyle>
          <a:p>
            <a:endParaRPr/>
          </a:p>
        </p:txBody>
      </p:sp>
      <p:sp>
        <p:nvSpPr>
          <p:cNvPr id="3" name="Holder 3"/>
          <p:cNvSpPr>
            <a:spLocks noGrp="1"/>
          </p:cNvSpPr>
          <p:nvPr>
            <p:ph type="body" idx="1"/>
          </p:nvPr>
        </p:nvSpPr>
        <p:spPr>
          <a:xfrm>
            <a:off x="650240" y="2243328"/>
            <a:ext cx="11704320" cy="643737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421632" y="9070848"/>
            <a:ext cx="4161536" cy="48768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50240" y="9070848"/>
            <a:ext cx="2991104" cy="48768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11/6/19</a:t>
            </a:fld>
            <a:endParaRPr lang="en-US"/>
          </a:p>
        </p:txBody>
      </p:sp>
      <p:sp>
        <p:nvSpPr>
          <p:cNvPr id="6" name="Holder 6"/>
          <p:cNvSpPr>
            <a:spLocks noGrp="1"/>
          </p:cNvSpPr>
          <p:nvPr>
            <p:ph type="sldNum" sz="quarter" idx="7"/>
          </p:nvPr>
        </p:nvSpPr>
        <p:spPr>
          <a:xfrm>
            <a:off x="9363456" y="9070848"/>
            <a:ext cx="2991104" cy="48768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jpeg"/><Relationship Id="rId1" Type="http://schemas.openxmlformats.org/officeDocument/2006/relationships/slideLayout" Target="../slideLayouts/slideLayout2.xml"/><Relationship Id="rId4" Type="http://schemas.openxmlformats.org/officeDocument/2006/relationships/image" Target="../media/image124.jpeg"/></Relationships>
</file>

<file path=ppt/slides/_rels/slide13.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image" Target="../media/image125.jpeg"/><Relationship Id="rId1" Type="http://schemas.openxmlformats.org/officeDocument/2006/relationships/slideLayout" Target="../slideLayouts/slideLayout2.xml"/><Relationship Id="rId4" Type="http://schemas.openxmlformats.org/officeDocument/2006/relationships/image" Target="../media/image123.png"/></Relationships>
</file>

<file path=ppt/slides/_rels/slide14.xml.rels><?xml version="1.0" encoding="UTF-8" standalone="yes"?>
<Relationships xmlns="http://schemas.openxmlformats.org/package/2006/relationships"><Relationship Id="rId2" Type="http://schemas.openxmlformats.org/officeDocument/2006/relationships/image" Target="../media/image12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8.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9.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135.jpg"/><Relationship Id="rId13" Type="http://schemas.openxmlformats.org/officeDocument/2006/relationships/image" Target="../media/image140.jpg"/><Relationship Id="rId3" Type="http://schemas.openxmlformats.org/officeDocument/2006/relationships/image" Target="../media/image130.jpg"/><Relationship Id="rId7" Type="http://schemas.openxmlformats.org/officeDocument/2006/relationships/image" Target="../media/image134.jpg"/><Relationship Id="rId12" Type="http://schemas.openxmlformats.org/officeDocument/2006/relationships/image" Target="../media/image139.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133.jpg"/><Relationship Id="rId11" Type="http://schemas.openxmlformats.org/officeDocument/2006/relationships/image" Target="../media/image138.jpg"/><Relationship Id="rId5" Type="http://schemas.openxmlformats.org/officeDocument/2006/relationships/image" Target="../media/image132.jpg"/><Relationship Id="rId10" Type="http://schemas.openxmlformats.org/officeDocument/2006/relationships/image" Target="../media/image137.jpg"/><Relationship Id="rId4" Type="http://schemas.openxmlformats.org/officeDocument/2006/relationships/image" Target="../media/image131.jpg"/><Relationship Id="rId9" Type="http://schemas.openxmlformats.org/officeDocument/2006/relationships/image" Target="../media/image136.jp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1.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1.png"/><Relationship Id="rId10" Type="http://schemas.openxmlformats.org/officeDocument/2006/relationships/image" Target="../media/image16.jpeg"/><Relationship Id="rId19"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15.jpe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jpg"/><Relationship Id="rId18" Type="http://schemas.openxmlformats.org/officeDocument/2006/relationships/image" Target="../media/image41.jpeg"/><Relationship Id="rId26" Type="http://schemas.openxmlformats.org/officeDocument/2006/relationships/image" Target="../media/image49.png"/><Relationship Id="rId3" Type="http://schemas.openxmlformats.org/officeDocument/2006/relationships/image" Target="../media/image26.jpeg"/><Relationship Id="rId21" Type="http://schemas.openxmlformats.org/officeDocument/2006/relationships/image" Target="../media/image44.jpeg"/><Relationship Id="rId7" Type="http://schemas.openxmlformats.org/officeDocument/2006/relationships/image" Target="../media/image30.jpeg"/><Relationship Id="rId12" Type="http://schemas.openxmlformats.org/officeDocument/2006/relationships/image" Target="../media/image35.png"/><Relationship Id="rId17" Type="http://schemas.openxmlformats.org/officeDocument/2006/relationships/image" Target="../media/image40.png"/><Relationship Id="rId25" Type="http://schemas.openxmlformats.org/officeDocument/2006/relationships/image" Target="../media/image48.png"/><Relationship Id="rId2" Type="http://schemas.openxmlformats.org/officeDocument/2006/relationships/image" Target="../media/image25.jpeg"/><Relationship Id="rId16" Type="http://schemas.openxmlformats.org/officeDocument/2006/relationships/image" Target="../media/image39.png"/><Relationship Id="rId20" Type="http://schemas.openxmlformats.org/officeDocument/2006/relationships/image" Target="../media/image43.jpeg"/><Relationship Id="rId29"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29.jpeg"/><Relationship Id="rId11" Type="http://schemas.openxmlformats.org/officeDocument/2006/relationships/image" Target="../media/image34.png"/><Relationship Id="rId24" Type="http://schemas.openxmlformats.org/officeDocument/2006/relationships/image" Target="../media/image47.png"/><Relationship Id="rId5" Type="http://schemas.openxmlformats.org/officeDocument/2006/relationships/image" Target="../media/image28.png"/><Relationship Id="rId15" Type="http://schemas.openxmlformats.org/officeDocument/2006/relationships/image" Target="../media/image38.png"/><Relationship Id="rId23" Type="http://schemas.openxmlformats.org/officeDocument/2006/relationships/image" Target="../media/image46.png"/><Relationship Id="rId28" Type="http://schemas.openxmlformats.org/officeDocument/2006/relationships/image" Target="../media/image51.png"/><Relationship Id="rId10" Type="http://schemas.openxmlformats.org/officeDocument/2006/relationships/image" Target="../media/image33.jpeg"/><Relationship Id="rId19" Type="http://schemas.openxmlformats.org/officeDocument/2006/relationships/image" Target="../media/image42.png"/><Relationship Id="rId4" Type="http://schemas.openxmlformats.org/officeDocument/2006/relationships/image" Target="../media/image27.jpeg"/><Relationship Id="rId9" Type="http://schemas.openxmlformats.org/officeDocument/2006/relationships/image" Target="../media/image32.jpeg"/><Relationship Id="rId14" Type="http://schemas.openxmlformats.org/officeDocument/2006/relationships/image" Target="../media/image37.png"/><Relationship Id="rId22" Type="http://schemas.openxmlformats.org/officeDocument/2006/relationships/image" Target="../media/image45.png"/><Relationship Id="rId27" Type="http://schemas.openxmlformats.org/officeDocument/2006/relationships/image" Target="../media/image50.png"/></Relationships>
</file>

<file path=ppt/slides/_rels/slide6.xml.rels><?xml version="1.0" encoding="UTF-8" standalone="yes"?>
<Relationships xmlns="http://schemas.openxmlformats.org/package/2006/relationships"><Relationship Id="rId13" Type="http://schemas.openxmlformats.org/officeDocument/2006/relationships/image" Target="../media/image64.jpeg"/><Relationship Id="rId18" Type="http://schemas.openxmlformats.org/officeDocument/2006/relationships/image" Target="../media/image69.jpeg"/><Relationship Id="rId26" Type="http://schemas.openxmlformats.org/officeDocument/2006/relationships/image" Target="../media/image77.png"/><Relationship Id="rId3" Type="http://schemas.openxmlformats.org/officeDocument/2006/relationships/image" Target="../media/image54.jpg"/><Relationship Id="rId21" Type="http://schemas.openxmlformats.org/officeDocument/2006/relationships/image" Target="../media/image72.jpg"/><Relationship Id="rId34" Type="http://schemas.openxmlformats.org/officeDocument/2006/relationships/image" Target="../media/image85.jpeg"/><Relationship Id="rId7" Type="http://schemas.openxmlformats.org/officeDocument/2006/relationships/image" Target="../media/image58.jpeg"/><Relationship Id="rId12" Type="http://schemas.openxmlformats.org/officeDocument/2006/relationships/image" Target="../media/image63.jpeg"/><Relationship Id="rId17" Type="http://schemas.openxmlformats.org/officeDocument/2006/relationships/image" Target="../media/image68.jpeg"/><Relationship Id="rId25" Type="http://schemas.openxmlformats.org/officeDocument/2006/relationships/image" Target="../media/image76.png"/><Relationship Id="rId33" Type="http://schemas.openxmlformats.org/officeDocument/2006/relationships/image" Target="../media/image84.jpeg"/><Relationship Id="rId2" Type="http://schemas.openxmlformats.org/officeDocument/2006/relationships/image" Target="../media/image53.jpeg"/><Relationship Id="rId16" Type="http://schemas.openxmlformats.org/officeDocument/2006/relationships/image" Target="../media/image67.jpeg"/><Relationship Id="rId20" Type="http://schemas.openxmlformats.org/officeDocument/2006/relationships/image" Target="../media/image71.png"/><Relationship Id="rId29"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57.jpeg"/><Relationship Id="rId11" Type="http://schemas.openxmlformats.org/officeDocument/2006/relationships/image" Target="../media/image62.png"/><Relationship Id="rId24" Type="http://schemas.openxmlformats.org/officeDocument/2006/relationships/image" Target="../media/image75.png"/><Relationship Id="rId32" Type="http://schemas.openxmlformats.org/officeDocument/2006/relationships/image" Target="../media/image83.jpeg"/><Relationship Id="rId5" Type="http://schemas.openxmlformats.org/officeDocument/2006/relationships/image" Target="../media/image56.png"/><Relationship Id="rId15" Type="http://schemas.openxmlformats.org/officeDocument/2006/relationships/image" Target="../media/image66.png"/><Relationship Id="rId23" Type="http://schemas.openxmlformats.org/officeDocument/2006/relationships/image" Target="../media/image74.jpeg"/><Relationship Id="rId28" Type="http://schemas.openxmlformats.org/officeDocument/2006/relationships/image" Target="../media/image79.jpeg"/><Relationship Id="rId36" Type="http://schemas.openxmlformats.org/officeDocument/2006/relationships/image" Target="../media/image87.jpg"/><Relationship Id="rId10" Type="http://schemas.openxmlformats.org/officeDocument/2006/relationships/image" Target="../media/image61.jpeg"/><Relationship Id="rId19" Type="http://schemas.openxmlformats.org/officeDocument/2006/relationships/image" Target="../media/image70.jpeg"/><Relationship Id="rId31" Type="http://schemas.openxmlformats.org/officeDocument/2006/relationships/image" Target="../media/image82.png"/><Relationship Id="rId4" Type="http://schemas.openxmlformats.org/officeDocument/2006/relationships/image" Target="../media/image55.jpeg"/><Relationship Id="rId9" Type="http://schemas.openxmlformats.org/officeDocument/2006/relationships/image" Target="../media/image60.png"/><Relationship Id="rId14" Type="http://schemas.openxmlformats.org/officeDocument/2006/relationships/image" Target="../media/image65.jpeg"/><Relationship Id="rId22" Type="http://schemas.openxmlformats.org/officeDocument/2006/relationships/image" Target="../media/image73.png"/><Relationship Id="rId27" Type="http://schemas.openxmlformats.org/officeDocument/2006/relationships/image" Target="../media/image78.png"/><Relationship Id="rId30" Type="http://schemas.openxmlformats.org/officeDocument/2006/relationships/image" Target="../media/image81.png"/><Relationship Id="rId35" Type="http://schemas.openxmlformats.org/officeDocument/2006/relationships/image" Target="../media/image86.png"/><Relationship Id="rId8" Type="http://schemas.openxmlformats.org/officeDocument/2006/relationships/image" Target="../media/image59.png"/></Relationships>
</file>

<file path=ppt/slides/_rels/slide7.xml.rels><?xml version="1.0" encoding="UTF-8" standalone="yes"?>
<Relationships xmlns="http://schemas.openxmlformats.org/package/2006/relationships"><Relationship Id="rId13" Type="http://schemas.openxmlformats.org/officeDocument/2006/relationships/image" Target="../media/image99.jpeg"/><Relationship Id="rId18" Type="http://schemas.openxmlformats.org/officeDocument/2006/relationships/image" Target="../media/image104.jpeg"/><Relationship Id="rId26" Type="http://schemas.openxmlformats.org/officeDocument/2006/relationships/image" Target="../media/image112.png"/><Relationship Id="rId3" Type="http://schemas.openxmlformats.org/officeDocument/2006/relationships/image" Target="../media/image89.png"/><Relationship Id="rId21" Type="http://schemas.openxmlformats.org/officeDocument/2006/relationships/image" Target="../media/image107.jpg"/><Relationship Id="rId7" Type="http://schemas.openxmlformats.org/officeDocument/2006/relationships/image" Target="../media/image93.jpeg"/><Relationship Id="rId12" Type="http://schemas.openxmlformats.org/officeDocument/2006/relationships/image" Target="../media/image98.jpeg"/><Relationship Id="rId17" Type="http://schemas.openxmlformats.org/officeDocument/2006/relationships/image" Target="../media/image103.jpeg"/><Relationship Id="rId25" Type="http://schemas.openxmlformats.org/officeDocument/2006/relationships/image" Target="../media/image111.png"/><Relationship Id="rId33" Type="http://schemas.openxmlformats.org/officeDocument/2006/relationships/image" Target="../media/image119.png"/><Relationship Id="rId2" Type="http://schemas.openxmlformats.org/officeDocument/2006/relationships/image" Target="../media/image88.jpeg"/><Relationship Id="rId16" Type="http://schemas.openxmlformats.org/officeDocument/2006/relationships/image" Target="../media/image102.png"/><Relationship Id="rId20" Type="http://schemas.openxmlformats.org/officeDocument/2006/relationships/image" Target="../media/image106.png"/><Relationship Id="rId29" Type="http://schemas.openxmlformats.org/officeDocument/2006/relationships/image" Target="../media/image115.png"/><Relationship Id="rId1" Type="http://schemas.openxmlformats.org/officeDocument/2006/relationships/slideLayout" Target="../slideLayouts/slideLayout2.xml"/><Relationship Id="rId6" Type="http://schemas.openxmlformats.org/officeDocument/2006/relationships/image" Target="../media/image92.png"/><Relationship Id="rId11" Type="http://schemas.openxmlformats.org/officeDocument/2006/relationships/image" Target="../media/image97.png"/><Relationship Id="rId24" Type="http://schemas.openxmlformats.org/officeDocument/2006/relationships/image" Target="../media/image110.png"/><Relationship Id="rId32" Type="http://schemas.openxmlformats.org/officeDocument/2006/relationships/image" Target="../media/image118.png"/><Relationship Id="rId5" Type="http://schemas.openxmlformats.org/officeDocument/2006/relationships/image" Target="../media/image91.png"/><Relationship Id="rId15" Type="http://schemas.openxmlformats.org/officeDocument/2006/relationships/image" Target="../media/image101.jpeg"/><Relationship Id="rId23" Type="http://schemas.openxmlformats.org/officeDocument/2006/relationships/image" Target="../media/image109.png"/><Relationship Id="rId28" Type="http://schemas.openxmlformats.org/officeDocument/2006/relationships/image" Target="../media/image114.png"/><Relationship Id="rId10" Type="http://schemas.openxmlformats.org/officeDocument/2006/relationships/image" Target="../media/image96.png"/><Relationship Id="rId19" Type="http://schemas.openxmlformats.org/officeDocument/2006/relationships/image" Target="../media/image105.png"/><Relationship Id="rId31" Type="http://schemas.openxmlformats.org/officeDocument/2006/relationships/image" Target="../media/image117.png"/><Relationship Id="rId4" Type="http://schemas.openxmlformats.org/officeDocument/2006/relationships/image" Target="../media/image90.png"/><Relationship Id="rId9" Type="http://schemas.openxmlformats.org/officeDocument/2006/relationships/image" Target="../media/image95.png"/><Relationship Id="rId14" Type="http://schemas.openxmlformats.org/officeDocument/2006/relationships/image" Target="../media/image100.png"/><Relationship Id="rId22" Type="http://schemas.openxmlformats.org/officeDocument/2006/relationships/image" Target="../media/image108.jpeg"/><Relationship Id="rId27" Type="http://schemas.openxmlformats.org/officeDocument/2006/relationships/image" Target="../media/image113.jpeg"/><Relationship Id="rId30" Type="http://schemas.openxmlformats.org/officeDocument/2006/relationships/image" Target="../media/image116.png"/><Relationship Id="rId8" Type="http://schemas.openxmlformats.org/officeDocument/2006/relationships/image" Target="../media/image9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0.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hape 43"/>
          <p:cNvSpPr/>
          <p:nvPr/>
        </p:nvSpPr>
        <p:spPr>
          <a:xfrm>
            <a:off x="-50800" y="-79513"/>
            <a:ext cx="13055600" cy="1801158"/>
          </a:xfrm>
          <a:prstGeom prst="rect">
            <a:avLst/>
          </a:prstGeom>
          <a:solidFill>
            <a:srgbClr val="0D080F"/>
          </a:solidFill>
          <a:ln w="12700">
            <a:miter lim="400000"/>
          </a:ln>
        </p:spPr>
        <p:txBody>
          <a:bodyPr lIns="0" tIns="0" rIns="0" bIns="0" anchor="ctr"/>
          <a:lstStyle/>
          <a:p>
            <a:pPr lvl="0">
              <a:defRPr sz="2600">
                <a:solidFill>
                  <a:srgbClr val="FFFFFF"/>
                </a:solidFill>
              </a:defRPr>
            </a:pPr>
            <a:endParaRPr/>
          </a:p>
        </p:txBody>
      </p:sp>
      <p:sp>
        <p:nvSpPr>
          <p:cNvPr id="3" name="object 3"/>
          <p:cNvSpPr/>
          <p:nvPr/>
        </p:nvSpPr>
        <p:spPr>
          <a:xfrm>
            <a:off x="-50800" y="380799"/>
            <a:ext cx="13063330" cy="9442814"/>
          </a:xfrm>
          <a:prstGeom prst="rect">
            <a:avLst/>
          </a:prstGeom>
          <a:blipFill>
            <a:blip r:embed="rId2" cstate="print"/>
            <a:stretch>
              <a:fillRect/>
            </a:stretch>
          </a:blipFill>
        </p:spPr>
        <p:txBody>
          <a:bodyPr wrap="square" lIns="0" tIns="0" rIns="0" bIns="0" rtlCol="0"/>
          <a:lstStyle/>
          <a:p>
            <a:endParaRPr dirty="0"/>
          </a:p>
        </p:txBody>
      </p:sp>
      <p:sp>
        <p:nvSpPr>
          <p:cNvPr id="4" name="object 4"/>
          <p:cNvSpPr/>
          <p:nvPr/>
        </p:nvSpPr>
        <p:spPr>
          <a:xfrm>
            <a:off x="-125320" y="612199"/>
            <a:ext cx="13044556" cy="2044701"/>
          </a:xfrm>
          <a:custGeom>
            <a:avLst/>
            <a:gdLst/>
            <a:ahLst/>
            <a:cxnLst/>
            <a:rect l="l" t="t" r="r" b="b"/>
            <a:pathLst>
              <a:path w="13004800" h="2705100">
                <a:moveTo>
                  <a:pt x="0" y="2705100"/>
                </a:moveTo>
                <a:lnTo>
                  <a:pt x="13004800" y="2705100"/>
                </a:lnTo>
                <a:lnTo>
                  <a:pt x="13004800" y="0"/>
                </a:lnTo>
                <a:lnTo>
                  <a:pt x="0" y="0"/>
                </a:lnTo>
                <a:lnTo>
                  <a:pt x="0" y="2705100"/>
                </a:lnTo>
                <a:close/>
              </a:path>
            </a:pathLst>
          </a:custGeom>
          <a:solidFill>
            <a:schemeClr val="bg2">
              <a:lumMod val="10000"/>
              <a:alpha val="43818"/>
            </a:schemeClr>
          </a:solidFill>
        </p:spPr>
        <p:txBody>
          <a:bodyPr wrap="square" lIns="0" tIns="0" rIns="0" bIns="0" rtlCol="0"/>
          <a:lstStyle/>
          <a:p>
            <a:endParaRPr dirty="0"/>
          </a:p>
        </p:txBody>
      </p:sp>
      <p:sp>
        <p:nvSpPr>
          <p:cNvPr id="9" name="object 9"/>
          <p:cNvSpPr txBox="1"/>
          <p:nvPr/>
        </p:nvSpPr>
        <p:spPr>
          <a:xfrm>
            <a:off x="3911600" y="8487491"/>
            <a:ext cx="4970717" cy="443711"/>
          </a:xfrm>
          <a:prstGeom prst="rect">
            <a:avLst/>
          </a:prstGeom>
        </p:spPr>
        <p:txBody>
          <a:bodyPr vert="horz" wrap="square" lIns="0" tIns="12700" rIns="0" bIns="0" rtlCol="0">
            <a:spAutoFit/>
          </a:bodyPr>
          <a:lstStyle/>
          <a:p>
            <a:pPr marL="12700">
              <a:lnSpc>
                <a:spcPct val="100000"/>
              </a:lnSpc>
              <a:spcBef>
                <a:spcPts val="100"/>
              </a:spcBef>
            </a:pPr>
            <a:r>
              <a:rPr sz="2800" i="1" spc="-20" dirty="0">
                <a:latin typeface="Lato-Light"/>
                <a:cs typeface="Lato-Light"/>
              </a:rPr>
              <a:t>Green</a:t>
            </a:r>
            <a:r>
              <a:rPr sz="2800" i="1" spc="-80" dirty="0">
                <a:latin typeface="Lato-Light"/>
                <a:cs typeface="Lato-Light"/>
              </a:rPr>
              <a:t> </a:t>
            </a:r>
            <a:r>
              <a:rPr sz="2800" i="1" spc="-5" dirty="0">
                <a:latin typeface="Lato-Light"/>
                <a:cs typeface="Lato-Light"/>
              </a:rPr>
              <a:t>Solutions</a:t>
            </a:r>
            <a:r>
              <a:rPr lang="en-US" sz="2800" i="1" spc="-5" dirty="0">
                <a:latin typeface="Lato-Light"/>
                <a:cs typeface="Lato-Light"/>
              </a:rPr>
              <a:t> for the SGs</a:t>
            </a:r>
            <a:endParaRPr sz="2800" i="1" dirty="0">
              <a:latin typeface="Lato-Light"/>
              <a:cs typeface="Lato-Light"/>
            </a:endParaRPr>
          </a:p>
        </p:txBody>
      </p:sp>
      <p:sp>
        <p:nvSpPr>
          <p:cNvPr id="10" name="object 10"/>
          <p:cNvSpPr txBox="1"/>
          <p:nvPr/>
        </p:nvSpPr>
        <p:spPr>
          <a:xfrm>
            <a:off x="5130800" y="7340600"/>
            <a:ext cx="6893433" cy="533479"/>
          </a:xfrm>
          <a:prstGeom prst="rect">
            <a:avLst/>
          </a:prstGeom>
        </p:spPr>
        <p:txBody>
          <a:bodyPr vert="horz" wrap="square" lIns="0" tIns="10160" rIns="0" bIns="0" rtlCol="0">
            <a:spAutoFit/>
          </a:bodyPr>
          <a:lstStyle/>
          <a:p>
            <a:pPr marL="12700" marR="5080" indent="249554" algn="just">
              <a:lnSpc>
                <a:spcPct val="100499"/>
              </a:lnSpc>
              <a:spcBef>
                <a:spcPts val="80"/>
              </a:spcBef>
            </a:pPr>
            <a:endParaRPr lang="en-GB" sz="3400" dirty="0">
              <a:latin typeface="Lato-Heavy"/>
              <a:cs typeface="Lato-Heavy"/>
            </a:endParaRPr>
          </a:p>
        </p:txBody>
      </p:sp>
      <p:sp>
        <p:nvSpPr>
          <p:cNvPr id="11" name="object 11"/>
          <p:cNvSpPr/>
          <p:nvPr/>
        </p:nvSpPr>
        <p:spPr>
          <a:xfrm>
            <a:off x="2984500" y="380799"/>
            <a:ext cx="2040306" cy="111762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object 7"/>
          <p:cNvSpPr/>
          <p:nvPr/>
        </p:nvSpPr>
        <p:spPr>
          <a:xfrm>
            <a:off x="5130800" y="159451"/>
            <a:ext cx="3319290" cy="1753711"/>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3276600"/>
            <a:ext cx="12039600" cy="4536819"/>
          </a:xfrm>
        </p:spPr>
        <p:txBody>
          <a:bodyPr/>
          <a:lstStyle/>
          <a:p>
            <a:pPr algn="ctr">
              <a:lnSpc>
                <a:spcPct val="150000"/>
              </a:lnSpc>
            </a:pPr>
            <a:r>
              <a:rPr lang="en-US" sz="2800" b="1" dirty="0"/>
              <a:t>Strengthen and align global efforts to develop an integrated, UN-hosted, open source </a:t>
            </a:r>
            <a:r>
              <a:rPr lang="en-US" sz="4000" b="1" dirty="0"/>
              <a:t>digital platform </a:t>
            </a:r>
            <a:br>
              <a:rPr lang="en-US" sz="2800" b="1" dirty="0"/>
            </a:br>
            <a:r>
              <a:rPr lang="en-US" sz="2800" b="1" dirty="0"/>
              <a:t>to manage and share authentic and valid </a:t>
            </a:r>
            <a:r>
              <a:rPr lang="en-US" sz="4000" b="1" dirty="0"/>
              <a:t>environmental data </a:t>
            </a:r>
            <a:br>
              <a:rPr lang="en-US" sz="2800" b="1" dirty="0"/>
            </a:br>
            <a:r>
              <a:rPr lang="en-US" sz="2800" b="1" dirty="0"/>
              <a:t>for decision making </a:t>
            </a:r>
            <a:br>
              <a:rPr lang="en-US" sz="2800" b="1" dirty="0"/>
            </a:br>
            <a:r>
              <a:rPr lang="en-US" sz="2800" b="1" dirty="0"/>
              <a:t>to set society on a </a:t>
            </a:r>
            <a:r>
              <a:rPr lang="en-US" sz="3600" b="1" dirty="0"/>
              <a:t>pathway to achieving SDGs </a:t>
            </a:r>
            <a:br>
              <a:rPr lang="en-US" sz="2800" b="1" dirty="0"/>
            </a:br>
            <a:r>
              <a:rPr lang="en-US" sz="2800" b="1" dirty="0"/>
              <a:t>and internationally agreed targets</a:t>
            </a:r>
            <a:endParaRPr lang="en-US" sz="2800" dirty="0"/>
          </a:p>
        </p:txBody>
      </p:sp>
      <p:sp>
        <p:nvSpPr>
          <p:cNvPr id="3" name="TextBox 2"/>
          <p:cNvSpPr txBox="1"/>
          <p:nvPr/>
        </p:nvSpPr>
        <p:spPr>
          <a:xfrm>
            <a:off x="812800" y="381000"/>
            <a:ext cx="11531600" cy="2308324"/>
          </a:xfrm>
          <a:prstGeom prst="rect">
            <a:avLst/>
          </a:prstGeom>
          <a:noFill/>
        </p:spPr>
        <p:txBody>
          <a:bodyPr wrap="square" rtlCol="0">
            <a:spAutoFit/>
          </a:bodyPr>
          <a:lstStyle/>
          <a:p>
            <a:pPr algn="ctr"/>
            <a:r>
              <a:rPr lang="en-US" sz="3600" b="1" dirty="0">
                <a:solidFill>
                  <a:schemeClr val="accent1"/>
                </a:solidFill>
              </a:rPr>
              <a:t>UN WORKING GROUP ON BIG DATA AND DIGITAL ECOSYSTEM FOR THE PLANET</a:t>
            </a:r>
          </a:p>
          <a:p>
            <a:pPr algn="ctr"/>
            <a:endParaRPr lang="en-US" sz="3600" u="sng" dirty="0">
              <a:solidFill>
                <a:schemeClr val="bg1"/>
              </a:solidFill>
            </a:endParaRPr>
          </a:p>
          <a:p>
            <a:pPr algn="ctr"/>
            <a:r>
              <a:rPr lang="en-US" sz="3600" u="sng" dirty="0">
                <a:solidFill>
                  <a:schemeClr val="accent1">
                    <a:lumMod val="60000"/>
                    <a:lumOff val="40000"/>
                  </a:schemeClr>
                </a:solidFill>
              </a:rPr>
              <a:t>PURPOSE</a:t>
            </a:r>
          </a:p>
        </p:txBody>
      </p:sp>
    </p:spTree>
    <p:extLst>
      <p:ext uri="{BB962C8B-B14F-4D97-AF65-F5344CB8AC3E}">
        <p14:creationId xmlns:p14="http://schemas.microsoft.com/office/powerpoint/2010/main" val="3620415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5790" t="11051" r="27320"/>
          <a:stretch/>
        </p:blipFill>
        <p:spPr>
          <a:xfrm>
            <a:off x="6045199" y="655882"/>
            <a:ext cx="6172201" cy="4906718"/>
          </a:xfrm>
          <a:prstGeom prst="rect">
            <a:avLst/>
          </a:prstGeom>
        </p:spPr>
      </p:pic>
      <p:sp>
        <p:nvSpPr>
          <p:cNvPr id="2" name="Title 1"/>
          <p:cNvSpPr>
            <a:spLocks noGrp="1"/>
          </p:cNvSpPr>
          <p:nvPr>
            <p:ph type="title"/>
          </p:nvPr>
        </p:nvSpPr>
        <p:spPr>
          <a:xfrm>
            <a:off x="558800" y="7011650"/>
            <a:ext cx="12039600" cy="1446550"/>
          </a:xfrm>
        </p:spPr>
        <p:txBody>
          <a:bodyPr/>
          <a:lstStyle/>
          <a:p>
            <a:pPr algn="ctr"/>
            <a:r>
              <a:rPr lang="en-US" dirty="0">
                <a:solidFill>
                  <a:schemeClr val="accent1"/>
                </a:solidFill>
              </a:rPr>
              <a:t>UN Working Group on Big Data and Digital Ecosystem for the Planet</a:t>
            </a:r>
          </a:p>
        </p:txBody>
      </p:sp>
      <p:sp>
        <p:nvSpPr>
          <p:cNvPr id="5" name="object 7"/>
          <p:cNvSpPr/>
          <p:nvPr/>
        </p:nvSpPr>
        <p:spPr>
          <a:xfrm>
            <a:off x="5664200" y="5943600"/>
            <a:ext cx="1825812" cy="874153"/>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1752084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57717" y="2432050"/>
            <a:ext cx="2438400" cy="3175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txBox="1">
            <a:spLocks noGrp="1"/>
          </p:cNvSpPr>
          <p:nvPr>
            <p:ph type="title"/>
          </p:nvPr>
        </p:nvSpPr>
        <p:spPr>
          <a:xfrm>
            <a:off x="2215791" y="182960"/>
            <a:ext cx="5953075" cy="736099"/>
          </a:xfrm>
          <a:prstGeom prst="rect">
            <a:avLst/>
          </a:prstGeom>
        </p:spPr>
        <p:txBody>
          <a:bodyPr vert="horz" wrap="square" lIns="0" tIns="12700" rIns="0" bIns="0" rtlCol="0">
            <a:spAutoFit/>
          </a:bodyPr>
          <a:lstStyle/>
          <a:p>
            <a:pPr marL="12700">
              <a:lnSpc>
                <a:spcPct val="100000"/>
              </a:lnSpc>
              <a:spcBef>
                <a:spcPts val="100"/>
              </a:spcBef>
              <a:tabLst>
                <a:tab pos="2847975" algn="l"/>
              </a:tabLst>
            </a:pPr>
            <a:r>
              <a:rPr lang="en-US" b="1" spc="-10" dirty="0">
                <a:solidFill>
                  <a:schemeClr val="accent1"/>
                </a:solidFill>
                <a:latin typeface="+mn-lt"/>
              </a:rPr>
              <a:t>CONTEXT</a:t>
            </a:r>
            <a:endParaRPr b="1" spc="-10" dirty="0">
              <a:solidFill>
                <a:schemeClr val="accent1"/>
              </a:solidFill>
              <a:latin typeface="+mn-lt"/>
            </a:endParaRPr>
          </a:p>
        </p:txBody>
      </p:sp>
      <p:sp>
        <p:nvSpPr>
          <p:cNvPr id="6" name="object 6"/>
          <p:cNvSpPr/>
          <p:nvPr/>
        </p:nvSpPr>
        <p:spPr>
          <a:xfrm>
            <a:off x="1587917" y="1244396"/>
            <a:ext cx="4216400" cy="0"/>
          </a:xfrm>
          <a:custGeom>
            <a:avLst/>
            <a:gdLst/>
            <a:ahLst/>
            <a:cxnLst/>
            <a:rect l="l" t="t" r="r" b="b"/>
            <a:pathLst>
              <a:path w="4216400">
                <a:moveTo>
                  <a:pt x="0" y="0"/>
                </a:moveTo>
                <a:lnTo>
                  <a:pt x="4216400" y="0"/>
                </a:lnTo>
              </a:path>
            </a:pathLst>
          </a:custGeom>
          <a:ln w="25400">
            <a:solidFill>
              <a:srgbClr val="FFFFFF"/>
            </a:solidFill>
          </a:ln>
        </p:spPr>
        <p:txBody>
          <a:bodyPr wrap="square" lIns="0" tIns="0" rIns="0" bIns="0" rtlCol="0"/>
          <a:lstStyle/>
          <a:p>
            <a:endParaRPr/>
          </a:p>
        </p:txBody>
      </p:sp>
      <p:sp>
        <p:nvSpPr>
          <p:cNvPr id="7" name="object 7"/>
          <p:cNvSpPr/>
          <p:nvPr/>
        </p:nvSpPr>
        <p:spPr>
          <a:xfrm>
            <a:off x="0" y="-71290"/>
            <a:ext cx="1612900" cy="12446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 name="object 8"/>
          <p:cNvSpPr txBox="1"/>
          <p:nvPr/>
        </p:nvSpPr>
        <p:spPr>
          <a:xfrm>
            <a:off x="1233504" y="5865250"/>
            <a:ext cx="2149576" cy="243656"/>
          </a:xfrm>
          <a:prstGeom prst="rect">
            <a:avLst/>
          </a:prstGeom>
        </p:spPr>
        <p:txBody>
          <a:bodyPr vert="horz" wrap="square" lIns="0" tIns="12700" rIns="0" bIns="0" rtlCol="0">
            <a:spAutoFit/>
          </a:bodyPr>
          <a:lstStyle/>
          <a:p>
            <a:pPr marL="12700">
              <a:lnSpc>
                <a:spcPct val="100000"/>
              </a:lnSpc>
              <a:spcBef>
                <a:spcPts val="100"/>
              </a:spcBef>
            </a:pPr>
            <a:r>
              <a:rPr sz="1500" b="1" spc="-5" dirty="0">
                <a:solidFill>
                  <a:srgbClr val="FFFFFF"/>
                </a:solidFill>
                <a:latin typeface="Lato"/>
                <a:cs typeface="Lato"/>
              </a:rPr>
              <a:t>1st </a:t>
            </a:r>
            <a:r>
              <a:rPr sz="1500" b="1" spc="-15" dirty="0">
                <a:solidFill>
                  <a:srgbClr val="FFFFFF"/>
                </a:solidFill>
                <a:latin typeface="Lato"/>
                <a:cs typeface="Lato"/>
              </a:rPr>
              <a:t>Forum</a:t>
            </a:r>
            <a:r>
              <a:rPr sz="1500" b="1" spc="-50" dirty="0">
                <a:solidFill>
                  <a:srgbClr val="FFFFFF"/>
                </a:solidFill>
                <a:latin typeface="Lato"/>
                <a:cs typeface="Lato"/>
              </a:rPr>
              <a:t> </a:t>
            </a:r>
            <a:r>
              <a:rPr sz="1500" b="1" spc="-5" dirty="0">
                <a:solidFill>
                  <a:srgbClr val="FFFFFF"/>
                </a:solidFill>
                <a:latin typeface="Lato"/>
                <a:cs typeface="Lato"/>
              </a:rPr>
              <a:t>Session</a:t>
            </a:r>
            <a:endParaRPr sz="1500" dirty="0">
              <a:latin typeface="Lato"/>
              <a:cs typeface="Lato"/>
            </a:endParaRPr>
          </a:p>
        </p:txBody>
      </p:sp>
      <p:sp>
        <p:nvSpPr>
          <p:cNvPr id="9" name="object 9"/>
          <p:cNvSpPr/>
          <p:nvPr/>
        </p:nvSpPr>
        <p:spPr>
          <a:xfrm>
            <a:off x="3949700" y="2362200"/>
            <a:ext cx="2438400" cy="33274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object 10"/>
          <p:cNvSpPr txBox="1"/>
          <p:nvPr/>
        </p:nvSpPr>
        <p:spPr>
          <a:xfrm>
            <a:off x="3934593" y="5840790"/>
            <a:ext cx="2438400" cy="274434"/>
          </a:xfrm>
          <a:prstGeom prst="rect">
            <a:avLst/>
          </a:prstGeom>
        </p:spPr>
        <p:txBody>
          <a:bodyPr vert="horz" wrap="square" lIns="0" tIns="12700" rIns="0" bIns="0" rtlCol="0">
            <a:spAutoFit/>
          </a:bodyPr>
          <a:lstStyle/>
          <a:p>
            <a:pPr marL="12700">
              <a:lnSpc>
                <a:spcPct val="100000"/>
              </a:lnSpc>
              <a:spcBef>
                <a:spcPts val="100"/>
              </a:spcBef>
            </a:pPr>
            <a:r>
              <a:rPr sz="1700" b="1" spc="-5" dirty="0">
                <a:solidFill>
                  <a:srgbClr val="FEFEFE"/>
                </a:solidFill>
                <a:latin typeface="Lato"/>
                <a:cs typeface="Lato"/>
              </a:rPr>
              <a:t>1st </a:t>
            </a:r>
            <a:r>
              <a:rPr sz="1700" b="1" spc="-10" dirty="0">
                <a:solidFill>
                  <a:srgbClr val="FEFEFE"/>
                </a:solidFill>
                <a:latin typeface="Lato"/>
                <a:cs typeface="Lato"/>
              </a:rPr>
              <a:t>Steering</a:t>
            </a:r>
            <a:r>
              <a:rPr sz="1700" b="1" spc="-50" dirty="0">
                <a:solidFill>
                  <a:srgbClr val="FEFEFE"/>
                </a:solidFill>
                <a:latin typeface="Lato"/>
                <a:cs typeface="Lato"/>
              </a:rPr>
              <a:t> </a:t>
            </a:r>
            <a:r>
              <a:rPr sz="1700" b="1" spc="-5" dirty="0">
                <a:solidFill>
                  <a:srgbClr val="FEFEFE"/>
                </a:solidFill>
                <a:latin typeface="Lato"/>
                <a:cs typeface="Lato"/>
              </a:rPr>
              <a:t>Committee</a:t>
            </a:r>
            <a:endParaRPr sz="1700" dirty="0">
              <a:latin typeface="Lato"/>
              <a:cs typeface="Lato"/>
            </a:endParaRPr>
          </a:p>
        </p:txBody>
      </p:sp>
      <p:sp>
        <p:nvSpPr>
          <p:cNvPr id="11" name="object 11"/>
          <p:cNvSpPr txBox="1"/>
          <p:nvPr/>
        </p:nvSpPr>
        <p:spPr>
          <a:xfrm>
            <a:off x="3954711" y="6321013"/>
            <a:ext cx="2284095" cy="1738938"/>
          </a:xfrm>
          <a:prstGeom prst="rect">
            <a:avLst/>
          </a:prstGeom>
        </p:spPr>
        <p:txBody>
          <a:bodyPr vert="horz" wrap="square" lIns="0" tIns="20320" rIns="0" bIns="0" rtlCol="0">
            <a:spAutoFit/>
          </a:bodyPr>
          <a:lstStyle/>
          <a:p>
            <a:pPr marL="12700" marR="5080">
              <a:lnSpc>
                <a:spcPts val="1300"/>
              </a:lnSpc>
              <a:spcBef>
                <a:spcPts val="160"/>
              </a:spcBef>
            </a:pPr>
            <a:r>
              <a:rPr sz="1100" spc="-5" dirty="0">
                <a:solidFill>
                  <a:srgbClr val="FFFFFF"/>
                </a:solidFill>
                <a:latin typeface="Lato"/>
                <a:cs typeface="Lato"/>
              </a:rPr>
              <a:t>The </a:t>
            </a:r>
            <a:r>
              <a:rPr sz="1100" spc="-15" dirty="0">
                <a:solidFill>
                  <a:srgbClr val="FFFFFF"/>
                </a:solidFill>
                <a:latin typeface="Lato"/>
                <a:cs typeface="Lato"/>
              </a:rPr>
              <a:t>Forum’s </a:t>
            </a:r>
            <a:r>
              <a:rPr sz="1100" spc="-10" dirty="0">
                <a:solidFill>
                  <a:srgbClr val="FFFFFF"/>
                </a:solidFill>
                <a:latin typeface="Lato"/>
                <a:cs typeface="Lato"/>
              </a:rPr>
              <a:t>Governing </a:t>
            </a:r>
            <a:r>
              <a:rPr sz="1100" spc="-5" dirty="0">
                <a:solidFill>
                  <a:srgbClr val="FFFFFF"/>
                </a:solidFill>
                <a:latin typeface="Lato"/>
                <a:cs typeface="Lato"/>
              </a:rPr>
              <a:t>Consortium  identified work streams to support </a:t>
            </a:r>
            <a:r>
              <a:rPr sz="1100" dirty="0">
                <a:solidFill>
                  <a:srgbClr val="FFFFFF"/>
                </a:solidFill>
                <a:latin typeface="Lato"/>
                <a:cs typeface="Lato"/>
              </a:rPr>
              <a:t>in  </a:t>
            </a:r>
            <a:r>
              <a:rPr sz="1100" spc="-5" dirty="0">
                <a:solidFill>
                  <a:srgbClr val="FFFFFF"/>
                </a:solidFill>
                <a:latin typeface="Lato"/>
                <a:cs typeface="Lato"/>
              </a:rPr>
              <a:t>2018-2019, </a:t>
            </a:r>
            <a:r>
              <a:rPr sz="1100" dirty="0">
                <a:solidFill>
                  <a:srgbClr val="FFFFFF"/>
                </a:solidFill>
                <a:latin typeface="Lato"/>
                <a:cs typeface="Lato"/>
              </a:rPr>
              <a:t>in </a:t>
            </a:r>
            <a:r>
              <a:rPr sz="1100" spc="-5" dirty="0">
                <a:solidFill>
                  <a:srgbClr val="FFFFFF"/>
                </a:solidFill>
                <a:latin typeface="Lato"/>
                <a:cs typeface="Lato"/>
              </a:rPr>
              <a:t>consultation with  </a:t>
            </a:r>
            <a:r>
              <a:rPr sz="1100" spc="-10" dirty="0">
                <a:solidFill>
                  <a:srgbClr val="FFFFFF"/>
                </a:solidFill>
                <a:latin typeface="Lato"/>
                <a:cs typeface="Lato"/>
              </a:rPr>
              <a:t>relevant </a:t>
            </a:r>
            <a:r>
              <a:rPr sz="1100" dirty="0">
                <a:solidFill>
                  <a:srgbClr val="FFFFFF"/>
                </a:solidFill>
                <a:latin typeface="Lato"/>
                <a:cs typeface="Lato"/>
              </a:rPr>
              <a:t>UN </a:t>
            </a:r>
            <a:r>
              <a:rPr sz="1100" spc="-5" dirty="0">
                <a:solidFill>
                  <a:srgbClr val="FFFFFF"/>
                </a:solidFill>
                <a:latin typeface="Lato"/>
                <a:cs typeface="Lato"/>
              </a:rPr>
              <a:t>programmes </a:t>
            </a:r>
            <a:r>
              <a:rPr sz="1100" dirty="0">
                <a:solidFill>
                  <a:srgbClr val="FFFFFF"/>
                </a:solidFill>
                <a:latin typeface="Lato"/>
                <a:cs typeface="Lato"/>
              </a:rPr>
              <a:t>and </a:t>
            </a:r>
            <a:r>
              <a:rPr sz="1100" spc="-5" dirty="0">
                <a:solidFill>
                  <a:srgbClr val="FFFFFF"/>
                </a:solidFill>
                <a:latin typeface="Lato"/>
                <a:cs typeface="Lato"/>
              </a:rPr>
              <a:t>sister  agencies</a:t>
            </a:r>
            <a:endParaRPr lang="en-US" sz="1100" spc="-5" dirty="0">
              <a:solidFill>
                <a:srgbClr val="FFFFFF"/>
              </a:solidFill>
              <a:latin typeface="Lato"/>
              <a:cs typeface="Lato"/>
            </a:endParaRPr>
          </a:p>
          <a:p>
            <a:pPr marL="12700" marR="5080">
              <a:lnSpc>
                <a:spcPts val="1300"/>
              </a:lnSpc>
              <a:spcBef>
                <a:spcPts val="160"/>
              </a:spcBef>
            </a:pPr>
            <a:endParaRPr lang="en-US" sz="1100" spc="-5" dirty="0">
              <a:solidFill>
                <a:srgbClr val="FFFFFF"/>
              </a:solidFill>
              <a:latin typeface="Lato"/>
              <a:cs typeface="Lato"/>
            </a:endParaRPr>
          </a:p>
          <a:p>
            <a:pPr marL="12700" marR="5080">
              <a:lnSpc>
                <a:spcPts val="1300"/>
              </a:lnSpc>
              <a:spcBef>
                <a:spcPts val="160"/>
              </a:spcBef>
            </a:pPr>
            <a:r>
              <a:rPr lang="en-US" sz="1100" spc="-5" dirty="0">
                <a:solidFill>
                  <a:srgbClr val="FFFFFF"/>
                </a:solidFill>
                <a:latin typeface="Lato"/>
                <a:cs typeface="Lato"/>
              </a:rPr>
              <a:t>Big Data and supporting a digital platform for open source access identified as top priority for intervention by the Forum </a:t>
            </a:r>
            <a:endParaRPr sz="1100" dirty="0">
              <a:latin typeface="Lato"/>
              <a:cs typeface="Lato"/>
            </a:endParaRPr>
          </a:p>
        </p:txBody>
      </p:sp>
      <p:sp>
        <p:nvSpPr>
          <p:cNvPr id="17" name="object 17"/>
          <p:cNvSpPr/>
          <p:nvPr/>
        </p:nvSpPr>
        <p:spPr>
          <a:xfrm>
            <a:off x="3949700" y="4936831"/>
            <a:ext cx="2438400" cy="753110"/>
          </a:xfrm>
          <a:custGeom>
            <a:avLst/>
            <a:gdLst/>
            <a:ahLst/>
            <a:cxnLst/>
            <a:rect l="l" t="t" r="r" b="b"/>
            <a:pathLst>
              <a:path w="2438400" h="753110">
                <a:moveTo>
                  <a:pt x="2435358" y="0"/>
                </a:moveTo>
                <a:lnTo>
                  <a:pt x="0" y="153301"/>
                </a:lnTo>
                <a:lnTo>
                  <a:pt x="0" y="752768"/>
                </a:lnTo>
                <a:lnTo>
                  <a:pt x="2438400" y="752768"/>
                </a:lnTo>
                <a:lnTo>
                  <a:pt x="2435358" y="0"/>
                </a:lnTo>
                <a:close/>
              </a:path>
            </a:pathLst>
          </a:custGeom>
          <a:solidFill>
            <a:srgbClr val="3187B2">
              <a:alpha val="79649"/>
            </a:srgbClr>
          </a:solidFill>
        </p:spPr>
        <p:txBody>
          <a:bodyPr wrap="square" lIns="0" tIns="0" rIns="0" bIns="0" rtlCol="0"/>
          <a:lstStyle/>
          <a:p>
            <a:endParaRPr/>
          </a:p>
        </p:txBody>
      </p:sp>
      <p:sp>
        <p:nvSpPr>
          <p:cNvPr id="18" name="object 18"/>
          <p:cNvSpPr/>
          <p:nvPr/>
        </p:nvSpPr>
        <p:spPr>
          <a:xfrm>
            <a:off x="1244600" y="4949531"/>
            <a:ext cx="2438400" cy="753110"/>
          </a:xfrm>
          <a:custGeom>
            <a:avLst/>
            <a:gdLst/>
            <a:ahLst/>
            <a:cxnLst/>
            <a:rect l="l" t="t" r="r" b="b"/>
            <a:pathLst>
              <a:path w="2438400" h="753110">
                <a:moveTo>
                  <a:pt x="2434607" y="0"/>
                </a:moveTo>
                <a:lnTo>
                  <a:pt x="0" y="153301"/>
                </a:lnTo>
                <a:lnTo>
                  <a:pt x="0" y="752768"/>
                </a:lnTo>
                <a:lnTo>
                  <a:pt x="2438400" y="752768"/>
                </a:lnTo>
                <a:lnTo>
                  <a:pt x="2434607" y="0"/>
                </a:lnTo>
                <a:close/>
              </a:path>
            </a:pathLst>
          </a:custGeom>
          <a:solidFill>
            <a:srgbClr val="3187B2">
              <a:alpha val="79649"/>
            </a:srgbClr>
          </a:solidFill>
        </p:spPr>
        <p:txBody>
          <a:bodyPr wrap="square" lIns="0" tIns="0" rIns="0" bIns="0" rtlCol="0"/>
          <a:lstStyle/>
          <a:p>
            <a:endParaRPr/>
          </a:p>
        </p:txBody>
      </p:sp>
      <p:sp>
        <p:nvSpPr>
          <p:cNvPr id="19" name="object 19"/>
          <p:cNvSpPr txBox="1"/>
          <p:nvPr/>
        </p:nvSpPr>
        <p:spPr>
          <a:xfrm>
            <a:off x="2751890" y="5194501"/>
            <a:ext cx="631190" cy="358140"/>
          </a:xfrm>
          <a:prstGeom prst="rect">
            <a:avLst/>
          </a:prstGeom>
        </p:spPr>
        <p:txBody>
          <a:bodyPr vert="horz" wrap="square" lIns="0" tIns="12700" rIns="0" bIns="0" rtlCol="0">
            <a:spAutoFit/>
          </a:bodyPr>
          <a:lstStyle/>
          <a:p>
            <a:pPr marL="12700">
              <a:lnSpc>
                <a:spcPts val="1310"/>
              </a:lnSpc>
              <a:spcBef>
                <a:spcPts val="100"/>
              </a:spcBef>
            </a:pPr>
            <a:r>
              <a:rPr sz="1100" b="1" spc="-5" dirty="0">
                <a:solidFill>
                  <a:srgbClr val="FFFFFF"/>
                </a:solidFill>
                <a:latin typeface="Lato"/>
                <a:cs typeface="Lato"/>
              </a:rPr>
              <a:t>NAIROBI</a:t>
            </a:r>
            <a:endParaRPr sz="1100">
              <a:latin typeface="Lato"/>
              <a:cs typeface="Lato"/>
            </a:endParaRPr>
          </a:p>
          <a:p>
            <a:pPr marL="12700">
              <a:lnSpc>
                <a:spcPts val="1310"/>
              </a:lnSpc>
            </a:pPr>
            <a:r>
              <a:rPr sz="1100" spc="-5" dirty="0">
                <a:solidFill>
                  <a:srgbClr val="FFFFFF"/>
                </a:solidFill>
                <a:latin typeface="Lato-Medium"/>
                <a:cs typeface="Lato-Medium"/>
              </a:rPr>
              <a:t>Dec</a:t>
            </a:r>
            <a:r>
              <a:rPr sz="1100" spc="-70" dirty="0">
                <a:solidFill>
                  <a:srgbClr val="FFFFFF"/>
                </a:solidFill>
                <a:latin typeface="Lato-Medium"/>
                <a:cs typeface="Lato-Medium"/>
              </a:rPr>
              <a:t> </a:t>
            </a:r>
            <a:r>
              <a:rPr sz="1100" dirty="0">
                <a:solidFill>
                  <a:srgbClr val="FFFFFF"/>
                </a:solidFill>
                <a:latin typeface="Lato-Medium"/>
                <a:cs typeface="Lato-Medium"/>
              </a:rPr>
              <a:t>2017</a:t>
            </a:r>
            <a:endParaRPr sz="1100">
              <a:latin typeface="Lato-Medium"/>
              <a:cs typeface="Lato-Medium"/>
            </a:endParaRPr>
          </a:p>
        </p:txBody>
      </p:sp>
      <p:sp>
        <p:nvSpPr>
          <p:cNvPr id="20" name="object 20"/>
          <p:cNvSpPr txBox="1"/>
          <p:nvPr/>
        </p:nvSpPr>
        <p:spPr>
          <a:xfrm>
            <a:off x="5478048" y="5194501"/>
            <a:ext cx="765810" cy="358140"/>
          </a:xfrm>
          <a:prstGeom prst="rect">
            <a:avLst/>
          </a:prstGeom>
        </p:spPr>
        <p:txBody>
          <a:bodyPr vert="horz" wrap="square" lIns="0" tIns="12700" rIns="0" bIns="0" rtlCol="0">
            <a:spAutoFit/>
          </a:bodyPr>
          <a:lstStyle/>
          <a:p>
            <a:pPr marL="12700">
              <a:lnSpc>
                <a:spcPts val="1310"/>
              </a:lnSpc>
              <a:spcBef>
                <a:spcPts val="100"/>
              </a:spcBef>
            </a:pPr>
            <a:r>
              <a:rPr sz="1100" b="1" dirty="0">
                <a:solidFill>
                  <a:srgbClr val="FFFFFF"/>
                </a:solidFill>
                <a:latin typeface="Lato"/>
                <a:cs typeface="Lato"/>
              </a:rPr>
              <a:t>NEW</a:t>
            </a:r>
            <a:r>
              <a:rPr sz="1100" b="1" spc="-114" dirty="0">
                <a:solidFill>
                  <a:srgbClr val="FFFFFF"/>
                </a:solidFill>
                <a:latin typeface="Lato"/>
                <a:cs typeface="Lato"/>
              </a:rPr>
              <a:t> </a:t>
            </a:r>
            <a:r>
              <a:rPr sz="1100" b="1" spc="-15" dirty="0">
                <a:solidFill>
                  <a:srgbClr val="FFFFFF"/>
                </a:solidFill>
                <a:latin typeface="Lato"/>
                <a:cs typeface="Lato"/>
              </a:rPr>
              <a:t>YORK</a:t>
            </a:r>
            <a:endParaRPr sz="1100">
              <a:latin typeface="Lato"/>
              <a:cs typeface="Lato"/>
            </a:endParaRPr>
          </a:p>
          <a:p>
            <a:pPr marL="12700">
              <a:lnSpc>
                <a:spcPts val="1310"/>
              </a:lnSpc>
            </a:pPr>
            <a:r>
              <a:rPr sz="1100" spc="-15" dirty="0">
                <a:solidFill>
                  <a:srgbClr val="FFFFFF"/>
                </a:solidFill>
                <a:latin typeface="Lato"/>
                <a:cs typeface="Lato"/>
              </a:rPr>
              <a:t>May</a:t>
            </a:r>
            <a:r>
              <a:rPr sz="1100" spc="-50" dirty="0">
                <a:solidFill>
                  <a:srgbClr val="FFFFFF"/>
                </a:solidFill>
                <a:latin typeface="Lato"/>
                <a:cs typeface="Lato"/>
              </a:rPr>
              <a:t> </a:t>
            </a:r>
            <a:r>
              <a:rPr sz="1100" dirty="0">
                <a:solidFill>
                  <a:srgbClr val="FFFFFF"/>
                </a:solidFill>
                <a:latin typeface="Lato"/>
                <a:cs typeface="Lato"/>
              </a:rPr>
              <a:t>2018</a:t>
            </a:r>
            <a:endParaRPr sz="1100">
              <a:latin typeface="Lato"/>
              <a:cs typeface="Lato"/>
            </a:endParaRPr>
          </a:p>
        </p:txBody>
      </p:sp>
      <p:sp>
        <p:nvSpPr>
          <p:cNvPr id="23" name="object 23"/>
          <p:cNvSpPr txBox="1"/>
          <p:nvPr/>
        </p:nvSpPr>
        <p:spPr>
          <a:xfrm>
            <a:off x="1214170" y="6307901"/>
            <a:ext cx="2459355" cy="905376"/>
          </a:xfrm>
          <a:prstGeom prst="rect">
            <a:avLst/>
          </a:prstGeom>
        </p:spPr>
        <p:txBody>
          <a:bodyPr vert="horz" wrap="square" lIns="0" tIns="20320" rIns="0" bIns="0" rtlCol="0">
            <a:spAutoFit/>
          </a:bodyPr>
          <a:lstStyle/>
          <a:p>
            <a:pPr marL="12700" marR="33020">
              <a:lnSpc>
                <a:spcPts val="1300"/>
              </a:lnSpc>
              <a:spcBef>
                <a:spcPts val="160"/>
              </a:spcBef>
            </a:pPr>
            <a:r>
              <a:rPr lang="en-US" sz="1200" spc="-5" dirty="0">
                <a:solidFill>
                  <a:srgbClr val="FFFFFF"/>
                </a:solidFill>
                <a:latin typeface="Lato-Medium"/>
                <a:cs typeface="Lato-Medium"/>
              </a:rPr>
              <a:t>Forum Governing Consortium Established</a:t>
            </a:r>
          </a:p>
          <a:p>
            <a:pPr marL="12700" marR="33020">
              <a:lnSpc>
                <a:spcPts val="1300"/>
              </a:lnSpc>
              <a:spcBef>
                <a:spcPts val="160"/>
              </a:spcBef>
            </a:pPr>
            <a:endParaRPr lang="en-US" sz="1200" spc="-5" dirty="0">
              <a:solidFill>
                <a:srgbClr val="FFFFFF"/>
              </a:solidFill>
              <a:latin typeface="Lato-Medium"/>
              <a:cs typeface="Lato-Medium"/>
            </a:endParaRPr>
          </a:p>
          <a:p>
            <a:pPr marL="12700" marR="33020">
              <a:lnSpc>
                <a:spcPts val="1300"/>
              </a:lnSpc>
              <a:spcBef>
                <a:spcPts val="160"/>
              </a:spcBef>
            </a:pPr>
            <a:r>
              <a:rPr lang="en-US" sz="1200" spc="-5" dirty="0">
                <a:solidFill>
                  <a:srgbClr val="FFFFFF"/>
                </a:solidFill>
                <a:latin typeface="Lato-Medium"/>
                <a:cs typeface="Lato-Medium"/>
              </a:rPr>
              <a:t>Launch of Global Partnership for Citizen Science </a:t>
            </a:r>
            <a:endParaRPr sz="1200" dirty="0">
              <a:latin typeface="Lato"/>
              <a:cs typeface="Lato"/>
            </a:endParaRPr>
          </a:p>
        </p:txBody>
      </p:sp>
      <p:sp>
        <p:nvSpPr>
          <p:cNvPr id="24" name="TextBox 23"/>
          <p:cNvSpPr txBox="1"/>
          <p:nvPr/>
        </p:nvSpPr>
        <p:spPr>
          <a:xfrm>
            <a:off x="6924506" y="533400"/>
            <a:ext cx="5842000" cy="8956298"/>
          </a:xfrm>
          <a:prstGeom prst="rect">
            <a:avLst/>
          </a:prstGeom>
          <a:noFill/>
        </p:spPr>
        <p:txBody>
          <a:bodyPr wrap="square" rtlCol="0">
            <a:spAutoFit/>
          </a:bodyPr>
          <a:lstStyle/>
          <a:p>
            <a:r>
              <a:rPr lang="en-US" sz="2400" dirty="0">
                <a:solidFill>
                  <a:schemeClr val="bg1"/>
                </a:solidFill>
              </a:rPr>
              <a:t>At the  inaugural meeting of the UN Science Policy Business Forum in Nairobi in December 2017, need for integrated UN Big Data Platform took </a:t>
            </a:r>
            <a:r>
              <a:rPr lang="en-US" sz="2400" dirty="0" err="1">
                <a:solidFill>
                  <a:schemeClr val="bg1"/>
                </a:solidFill>
              </a:rPr>
              <a:t>centre</a:t>
            </a:r>
            <a:r>
              <a:rPr lang="en-US" sz="2400" dirty="0">
                <a:solidFill>
                  <a:schemeClr val="bg1"/>
                </a:solidFill>
              </a:rPr>
              <a:t> stage.</a:t>
            </a:r>
          </a:p>
          <a:p>
            <a:endParaRPr lang="en-US" sz="2400" dirty="0">
              <a:solidFill>
                <a:schemeClr val="bg1"/>
              </a:solidFill>
            </a:endParaRPr>
          </a:p>
          <a:p>
            <a:r>
              <a:rPr lang="en-US" sz="2400" dirty="0">
                <a:solidFill>
                  <a:schemeClr val="bg1"/>
                </a:solidFill>
              </a:rPr>
              <a:t>Six specialized sessions lead by environmental and data experts, earth observation scientists and technology giants provided fertile ground to reflect on what we have, what we do not have, where we want to be</a:t>
            </a:r>
          </a:p>
          <a:p>
            <a:endParaRPr lang="en-US" sz="2400" dirty="0">
              <a:solidFill>
                <a:schemeClr val="bg1"/>
              </a:solidFill>
            </a:endParaRPr>
          </a:p>
          <a:p>
            <a:r>
              <a:rPr lang="en-US" sz="2400" dirty="0">
                <a:solidFill>
                  <a:schemeClr val="bg1"/>
                </a:solidFill>
              </a:rPr>
              <a:t>The right people at the right time in the right place.  </a:t>
            </a:r>
          </a:p>
          <a:p>
            <a:endParaRPr lang="en-US" sz="2400" dirty="0">
              <a:solidFill>
                <a:schemeClr val="bg1"/>
              </a:solidFill>
            </a:endParaRPr>
          </a:p>
          <a:p>
            <a:r>
              <a:rPr lang="en-US" sz="2400" dirty="0">
                <a:solidFill>
                  <a:schemeClr val="bg1"/>
                </a:solidFill>
              </a:rPr>
              <a:t>We needed more of that.</a:t>
            </a:r>
          </a:p>
          <a:p>
            <a:endParaRPr lang="en-US" sz="2400" dirty="0">
              <a:solidFill>
                <a:schemeClr val="bg1"/>
              </a:solidFill>
            </a:endParaRPr>
          </a:p>
          <a:p>
            <a:r>
              <a:rPr lang="en-US" sz="2400" dirty="0">
                <a:solidFill>
                  <a:schemeClr val="bg1"/>
                </a:solidFill>
              </a:rPr>
              <a:t>In May 2018, at the First Scoping Meeting of the Governing Consortium of the Forum, the decision to form a working group on Big Data and Frontier Tech was born</a:t>
            </a:r>
          </a:p>
          <a:p>
            <a:endParaRPr lang="en-US" sz="2400" dirty="0">
              <a:solidFill>
                <a:schemeClr val="bg1"/>
              </a:solidFill>
            </a:endParaRPr>
          </a:p>
          <a:p>
            <a:r>
              <a:rPr lang="en-US" sz="2400" dirty="0">
                <a:solidFill>
                  <a:schemeClr val="bg1"/>
                </a:solidFill>
              </a:rPr>
              <a:t>Paris offered to host the inaugural meeting to launch the group in Oct 2018</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9347200" y="2362200"/>
            <a:ext cx="2438400" cy="33147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p:nvPr/>
        </p:nvSpPr>
        <p:spPr>
          <a:xfrm>
            <a:off x="6654800" y="2362200"/>
            <a:ext cx="2425700" cy="33274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txBox="1">
            <a:spLocks noGrp="1"/>
          </p:cNvSpPr>
          <p:nvPr>
            <p:ph type="title"/>
          </p:nvPr>
        </p:nvSpPr>
        <p:spPr>
          <a:xfrm>
            <a:off x="2688051" y="420210"/>
            <a:ext cx="5953075" cy="689932"/>
          </a:xfrm>
          <a:prstGeom prst="rect">
            <a:avLst/>
          </a:prstGeom>
        </p:spPr>
        <p:txBody>
          <a:bodyPr vert="horz" wrap="square" lIns="0" tIns="12700" rIns="0" bIns="0" rtlCol="0">
            <a:spAutoFit/>
          </a:bodyPr>
          <a:lstStyle/>
          <a:p>
            <a:pPr marL="12700">
              <a:lnSpc>
                <a:spcPct val="100000"/>
              </a:lnSpc>
              <a:spcBef>
                <a:spcPts val="100"/>
              </a:spcBef>
              <a:tabLst>
                <a:tab pos="2847975" algn="l"/>
              </a:tabLst>
            </a:pPr>
            <a:r>
              <a:rPr lang="en-US" sz="4400" b="1" spc="-10" dirty="0">
                <a:solidFill>
                  <a:schemeClr val="accent1"/>
                </a:solidFill>
              </a:rPr>
              <a:t>CONTEXT</a:t>
            </a:r>
            <a:endParaRPr spc="-10" dirty="0"/>
          </a:p>
        </p:txBody>
      </p:sp>
      <p:sp>
        <p:nvSpPr>
          <p:cNvPr id="6" name="object 6"/>
          <p:cNvSpPr/>
          <p:nvPr/>
        </p:nvSpPr>
        <p:spPr>
          <a:xfrm>
            <a:off x="2411261" y="1211742"/>
            <a:ext cx="4216400" cy="0"/>
          </a:xfrm>
          <a:custGeom>
            <a:avLst/>
            <a:gdLst/>
            <a:ahLst/>
            <a:cxnLst/>
            <a:rect l="l" t="t" r="r" b="b"/>
            <a:pathLst>
              <a:path w="4216400">
                <a:moveTo>
                  <a:pt x="0" y="0"/>
                </a:moveTo>
                <a:lnTo>
                  <a:pt x="4216400" y="0"/>
                </a:lnTo>
              </a:path>
            </a:pathLst>
          </a:custGeom>
          <a:ln w="25400">
            <a:solidFill>
              <a:srgbClr val="FFFFFF"/>
            </a:solidFill>
          </a:ln>
        </p:spPr>
        <p:txBody>
          <a:bodyPr wrap="square" lIns="0" tIns="0" rIns="0" bIns="0" rtlCol="0"/>
          <a:lstStyle/>
          <a:p>
            <a:endParaRPr/>
          </a:p>
        </p:txBody>
      </p:sp>
      <p:sp>
        <p:nvSpPr>
          <p:cNvPr id="7" name="object 7"/>
          <p:cNvSpPr/>
          <p:nvPr/>
        </p:nvSpPr>
        <p:spPr>
          <a:xfrm>
            <a:off x="438150" y="142876"/>
            <a:ext cx="1612900" cy="12446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2" name="object 12"/>
          <p:cNvSpPr txBox="1"/>
          <p:nvPr/>
        </p:nvSpPr>
        <p:spPr>
          <a:xfrm>
            <a:off x="6627661" y="5840728"/>
            <a:ext cx="2574524" cy="2046714"/>
          </a:xfrm>
          <a:prstGeom prst="rect">
            <a:avLst/>
          </a:prstGeom>
        </p:spPr>
        <p:txBody>
          <a:bodyPr vert="horz" wrap="square" lIns="0" tIns="12700" rIns="0" bIns="0" rtlCol="0">
            <a:spAutoFit/>
          </a:bodyPr>
          <a:lstStyle/>
          <a:p>
            <a:pPr marL="20320">
              <a:lnSpc>
                <a:spcPct val="100000"/>
              </a:lnSpc>
              <a:spcBef>
                <a:spcPts val="100"/>
              </a:spcBef>
            </a:pPr>
            <a:r>
              <a:rPr sz="1700" b="1" spc="-5" dirty="0">
                <a:solidFill>
                  <a:srgbClr val="FEFEFE"/>
                </a:solidFill>
                <a:latin typeface="Lato"/>
                <a:cs typeface="Lato"/>
              </a:rPr>
              <a:t>Earth </a:t>
            </a:r>
            <a:r>
              <a:rPr sz="1700" b="1" spc="-10" dirty="0">
                <a:solidFill>
                  <a:srgbClr val="FEFEFE"/>
                </a:solidFill>
                <a:latin typeface="Lato"/>
                <a:cs typeface="Lato"/>
              </a:rPr>
              <a:t>Innovation</a:t>
            </a:r>
            <a:r>
              <a:rPr sz="1700" b="1" spc="-30" dirty="0">
                <a:solidFill>
                  <a:srgbClr val="FEFEFE"/>
                </a:solidFill>
                <a:latin typeface="Lato"/>
                <a:cs typeface="Lato"/>
              </a:rPr>
              <a:t> </a:t>
            </a:r>
            <a:r>
              <a:rPr sz="1700" b="1" spc="-5" dirty="0">
                <a:solidFill>
                  <a:srgbClr val="FEFEFE"/>
                </a:solidFill>
                <a:latin typeface="Lato"/>
                <a:cs typeface="Lato"/>
              </a:rPr>
              <a:t>Summit</a:t>
            </a:r>
            <a:endParaRPr lang="en-US" sz="1100" dirty="0">
              <a:latin typeface="Lato"/>
              <a:cs typeface="Lato"/>
            </a:endParaRPr>
          </a:p>
          <a:p>
            <a:pPr marL="20320">
              <a:lnSpc>
                <a:spcPct val="100000"/>
              </a:lnSpc>
              <a:spcBef>
                <a:spcPts val="100"/>
              </a:spcBef>
            </a:pPr>
            <a:r>
              <a:rPr lang="en-US" sz="1700" b="1" spc="-5" dirty="0">
                <a:solidFill>
                  <a:srgbClr val="FEFEFE"/>
                </a:solidFill>
                <a:latin typeface="Lato"/>
                <a:cs typeface="Lato"/>
              </a:rPr>
              <a:t>UNEA Bureau</a:t>
            </a:r>
          </a:p>
          <a:p>
            <a:pPr marL="20320">
              <a:lnSpc>
                <a:spcPct val="100000"/>
              </a:lnSpc>
              <a:spcBef>
                <a:spcPts val="100"/>
              </a:spcBef>
            </a:pPr>
            <a:endParaRPr lang="en-US" sz="1700" b="1" spc="-5" dirty="0">
              <a:solidFill>
                <a:srgbClr val="FEFEFE"/>
              </a:solidFill>
              <a:latin typeface="Lato"/>
              <a:cs typeface="Lato"/>
            </a:endParaRPr>
          </a:p>
          <a:p>
            <a:pPr marL="20320">
              <a:lnSpc>
                <a:spcPct val="100000"/>
              </a:lnSpc>
              <a:spcBef>
                <a:spcPts val="100"/>
              </a:spcBef>
            </a:pPr>
            <a:r>
              <a:rPr lang="en-US" sz="1100" spc="-5" dirty="0">
                <a:solidFill>
                  <a:srgbClr val="FEFEFE"/>
                </a:solidFill>
                <a:latin typeface="Lato"/>
                <a:cs typeface="Lato"/>
              </a:rPr>
              <a:t>UNEA Bureau invites Forum to advise on innovation, frontier technologies and resource efficiency.</a:t>
            </a:r>
          </a:p>
          <a:p>
            <a:pPr marL="20320">
              <a:lnSpc>
                <a:spcPct val="100000"/>
              </a:lnSpc>
              <a:spcBef>
                <a:spcPts val="100"/>
              </a:spcBef>
            </a:pPr>
            <a:endParaRPr lang="en-US" sz="1100" spc="-5" dirty="0">
              <a:solidFill>
                <a:srgbClr val="FEFEFE"/>
              </a:solidFill>
              <a:latin typeface="Lato"/>
              <a:cs typeface="Lato"/>
            </a:endParaRPr>
          </a:p>
          <a:p>
            <a:pPr marL="20320">
              <a:lnSpc>
                <a:spcPct val="100000"/>
              </a:lnSpc>
              <a:spcBef>
                <a:spcPts val="100"/>
              </a:spcBef>
            </a:pPr>
            <a:r>
              <a:rPr lang="en-US" sz="1100" spc="-5" dirty="0">
                <a:solidFill>
                  <a:srgbClr val="FEFEFE"/>
                </a:solidFill>
                <a:latin typeface="Lato"/>
                <a:cs typeface="Lato"/>
              </a:rPr>
              <a:t>Ministers advised to prioritize Big Data as key issue requiring support, financing and strategy</a:t>
            </a:r>
          </a:p>
        </p:txBody>
      </p:sp>
      <p:sp>
        <p:nvSpPr>
          <p:cNvPr id="13" name="object 13"/>
          <p:cNvSpPr txBox="1"/>
          <p:nvPr/>
        </p:nvSpPr>
        <p:spPr>
          <a:xfrm>
            <a:off x="9398001" y="5865250"/>
            <a:ext cx="2690812" cy="2364750"/>
          </a:xfrm>
          <a:prstGeom prst="rect">
            <a:avLst/>
          </a:prstGeom>
        </p:spPr>
        <p:txBody>
          <a:bodyPr vert="horz" wrap="square" lIns="0" tIns="20320" rIns="0" bIns="0" rtlCol="0">
            <a:spAutoFit/>
          </a:bodyPr>
          <a:lstStyle/>
          <a:p>
            <a:pPr marR="17780"/>
            <a:r>
              <a:rPr lang="en-US" sz="1700" b="1" spc="-5" dirty="0">
                <a:solidFill>
                  <a:srgbClr val="FEFEFE"/>
                </a:solidFill>
                <a:latin typeface="Lato"/>
                <a:cs typeface="Lato"/>
              </a:rPr>
              <a:t>Inception of Big Data Working Group</a:t>
            </a:r>
          </a:p>
          <a:p>
            <a:pPr marL="12700" marR="17780">
              <a:lnSpc>
                <a:spcPts val="1300"/>
              </a:lnSpc>
              <a:spcBef>
                <a:spcPts val="160"/>
              </a:spcBef>
            </a:pPr>
            <a:endParaRPr lang="en-US" sz="1100" spc="-5" dirty="0">
              <a:solidFill>
                <a:srgbClr val="FFFFFF"/>
              </a:solidFill>
              <a:latin typeface="Lato"/>
              <a:cs typeface="Lato"/>
            </a:endParaRPr>
          </a:p>
          <a:p>
            <a:pPr marL="12700" marR="17780">
              <a:lnSpc>
                <a:spcPts val="1300"/>
              </a:lnSpc>
              <a:spcBef>
                <a:spcPts val="160"/>
              </a:spcBef>
            </a:pPr>
            <a:r>
              <a:rPr sz="1100" spc="-5" dirty="0">
                <a:solidFill>
                  <a:srgbClr val="FFFFFF"/>
                </a:solidFill>
                <a:latin typeface="Lato"/>
                <a:cs typeface="Lato"/>
              </a:rPr>
              <a:t>An Extraordinary Session was hosted</a:t>
            </a:r>
            <a:r>
              <a:rPr sz="1100" spc="-40" dirty="0">
                <a:solidFill>
                  <a:srgbClr val="FFFFFF"/>
                </a:solidFill>
                <a:latin typeface="Lato"/>
                <a:cs typeface="Lato"/>
              </a:rPr>
              <a:t> </a:t>
            </a:r>
            <a:r>
              <a:rPr sz="1100" spc="-10" dirty="0">
                <a:solidFill>
                  <a:srgbClr val="FFFFFF"/>
                </a:solidFill>
                <a:latin typeface="Lato"/>
                <a:cs typeface="Lato"/>
              </a:rPr>
              <a:t>by  </a:t>
            </a:r>
            <a:r>
              <a:rPr sz="1100" dirty="0">
                <a:solidFill>
                  <a:srgbClr val="FFFFFF"/>
                </a:solidFill>
                <a:latin typeface="Lato"/>
                <a:cs typeface="Lato"/>
              </a:rPr>
              <a:t>the </a:t>
            </a:r>
            <a:r>
              <a:rPr sz="1100" spc="-10" dirty="0">
                <a:solidFill>
                  <a:srgbClr val="FFFFFF"/>
                </a:solidFill>
                <a:latin typeface="Lato"/>
                <a:cs typeface="Lato"/>
              </a:rPr>
              <a:t>Government of</a:t>
            </a:r>
            <a:r>
              <a:rPr sz="1100" spc="-20" dirty="0">
                <a:solidFill>
                  <a:srgbClr val="FFFFFF"/>
                </a:solidFill>
                <a:latin typeface="Lato"/>
                <a:cs typeface="Lato"/>
              </a:rPr>
              <a:t> </a:t>
            </a:r>
            <a:r>
              <a:rPr sz="1100" spc="-15" dirty="0">
                <a:solidFill>
                  <a:srgbClr val="FFFFFF"/>
                </a:solidFill>
                <a:latin typeface="Lato"/>
                <a:cs typeface="Lato"/>
              </a:rPr>
              <a:t>France.</a:t>
            </a:r>
            <a:endParaRPr sz="1100" dirty="0">
              <a:latin typeface="Lato"/>
              <a:cs typeface="Lato"/>
            </a:endParaRPr>
          </a:p>
          <a:p>
            <a:pPr marL="12700" marR="5080">
              <a:lnSpc>
                <a:spcPts val="1300"/>
              </a:lnSpc>
              <a:spcBef>
                <a:spcPts val="405"/>
              </a:spcBef>
            </a:pPr>
            <a:r>
              <a:rPr sz="1100" spc="-20" dirty="0">
                <a:solidFill>
                  <a:srgbClr val="FFFFFF"/>
                </a:solidFill>
                <a:latin typeface="Lato"/>
                <a:cs typeface="Lato"/>
              </a:rPr>
              <a:t>Key </a:t>
            </a:r>
            <a:r>
              <a:rPr sz="1100" spc="-5" dirty="0">
                <a:solidFill>
                  <a:srgbClr val="FFFFFF"/>
                </a:solidFill>
                <a:latin typeface="Lato"/>
                <a:cs typeface="Lato"/>
              </a:rPr>
              <a:t>tracks: Big Data</a:t>
            </a:r>
            <a:r>
              <a:rPr lang="en-US" sz="1100" spc="-5" dirty="0">
                <a:solidFill>
                  <a:srgbClr val="FFFFFF"/>
                </a:solidFill>
                <a:latin typeface="Lato"/>
                <a:cs typeface="Lato"/>
              </a:rPr>
              <a:t> gaps</a:t>
            </a:r>
            <a:r>
              <a:rPr sz="1100" spc="-5" dirty="0">
                <a:solidFill>
                  <a:srgbClr val="FFFFFF"/>
                </a:solidFill>
                <a:latin typeface="Lato"/>
                <a:cs typeface="Lato"/>
              </a:rPr>
              <a:t>, Earth observations  </a:t>
            </a:r>
            <a:r>
              <a:rPr sz="1100" dirty="0">
                <a:solidFill>
                  <a:srgbClr val="FFFFFF"/>
                </a:solidFill>
                <a:latin typeface="Lato"/>
                <a:cs typeface="Lato"/>
              </a:rPr>
              <a:t>and </a:t>
            </a:r>
            <a:r>
              <a:rPr sz="1100" spc="-10" dirty="0">
                <a:solidFill>
                  <a:srgbClr val="FFFFFF"/>
                </a:solidFill>
                <a:latin typeface="Lato"/>
                <a:cs typeface="Lato"/>
              </a:rPr>
              <a:t>remote </a:t>
            </a:r>
            <a:r>
              <a:rPr sz="1100" dirty="0">
                <a:solidFill>
                  <a:srgbClr val="FFFFFF"/>
                </a:solidFill>
                <a:latin typeface="Lato"/>
                <a:cs typeface="Lato"/>
              </a:rPr>
              <a:t>sensing, </a:t>
            </a:r>
            <a:r>
              <a:rPr sz="1100" spc="-10" dirty="0">
                <a:solidFill>
                  <a:srgbClr val="FFFFFF"/>
                </a:solidFill>
                <a:latin typeface="Lato"/>
                <a:cs typeface="Lato"/>
              </a:rPr>
              <a:t>Governance, Equity  </a:t>
            </a:r>
            <a:r>
              <a:rPr sz="1100" dirty="0">
                <a:solidFill>
                  <a:srgbClr val="FFFFFF"/>
                </a:solidFill>
                <a:latin typeface="Lato"/>
                <a:cs typeface="Lato"/>
              </a:rPr>
              <a:t>and </a:t>
            </a:r>
            <a:r>
              <a:rPr sz="1100" spc="-5" dirty="0">
                <a:solidFill>
                  <a:srgbClr val="FFFFFF"/>
                </a:solidFill>
                <a:latin typeface="Lato"/>
                <a:cs typeface="Lato"/>
              </a:rPr>
              <a:t>Ethics; Financing </a:t>
            </a:r>
            <a:r>
              <a:rPr sz="1100" dirty="0">
                <a:solidFill>
                  <a:srgbClr val="FFFFFF"/>
                </a:solidFill>
                <a:latin typeface="Lato"/>
                <a:cs typeface="Lato"/>
              </a:rPr>
              <a:t>and </a:t>
            </a:r>
            <a:r>
              <a:rPr sz="1100" spc="-5" dirty="0">
                <a:solidFill>
                  <a:srgbClr val="FFFFFF"/>
                </a:solidFill>
                <a:latin typeface="Lato"/>
                <a:cs typeface="Lato"/>
              </a:rPr>
              <a:t>opportunities  </a:t>
            </a:r>
            <a:r>
              <a:rPr sz="1100" dirty="0">
                <a:solidFill>
                  <a:srgbClr val="FFFFFF"/>
                </a:solidFill>
                <a:latin typeface="Lato"/>
                <a:cs typeface="Lato"/>
              </a:rPr>
              <a:t>in</a:t>
            </a:r>
            <a:r>
              <a:rPr sz="1100" spc="-5" dirty="0">
                <a:solidFill>
                  <a:srgbClr val="FFFFFF"/>
                </a:solidFill>
                <a:latin typeface="Lato"/>
                <a:cs typeface="Lato"/>
              </a:rPr>
              <a:t> </a:t>
            </a:r>
            <a:r>
              <a:rPr sz="1100" spc="-30" dirty="0">
                <a:solidFill>
                  <a:srgbClr val="FFFFFF"/>
                </a:solidFill>
                <a:latin typeface="Lato"/>
                <a:cs typeface="Lato"/>
              </a:rPr>
              <a:t>PPP</a:t>
            </a:r>
            <a:r>
              <a:rPr lang="en-US" sz="1100" spc="-30" dirty="0">
                <a:solidFill>
                  <a:srgbClr val="FFFFFF"/>
                </a:solidFill>
                <a:latin typeface="Lato"/>
                <a:cs typeface="Lato"/>
              </a:rPr>
              <a:t>, </a:t>
            </a:r>
            <a:r>
              <a:rPr lang="en-US" sz="1100" spc="-5" dirty="0">
                <a:solidFill>
                  <a:srgbClr val="FFFFFF"/>
                </a:solidFill>
                <a:latin typeface="Lato"/>
                <a:cs typeface="Lato"/>
              </a:rPr>
              <a:t>Opportunities </a:t>
            </a:r>
            <a:r>
              <a:rPr lang="en-US" sz="1100" spc="-10" dirty="0">
                <a:solidFill>
                  <a:srgbClr val="FFFFFF"/>
                </a:solidFill>
                <a:latin typeface="Lato"/>
                <a:cs typeface="Lato"/>
              </a:rPr>
              <a:t>offered by  </a:t>
            </a:r>
            <a:r>
              <a:rPr lang="en-US" sz="1100" spc="-5" dirty="0">
                <a:solidFill>
                  <a:srgbClr val="FFFFFF"/>
                </a:solidFill>
                <a:latin typeface="Lato"/>
                <a:cs typeface="Lato"/>
              </a:rPr>
              <a:t>Artificial Intelligence </a:t>
            </a:r>
            <a:r>
              <a:rPr lang="en-US" sz="1100" dirty="0">
                <a:solidFill>
                  <a:srgbClr val="FFFFFF"/>
                </a:solidFill>
                <a:latin typeface="Lato"/>
                <a:cs typeface="Lato"/>
              </a:rPr>
              <a:t>and </a:t>
            </a:r>
            <a:r>
              <a:rPr lang="en-US" sz="1100" spc="-5" dirty="0">
                <a:solidFill>
                  <a:srgbClr val="FFFFFF"/>
                </a:solidFill>
                <a:latin typeface="Lato"/>
                <a:cs typeface="Lato"/>
              </a:rPr>
              <a:t>Machine  Learning; </a:t>
            </a:r>
            <a:endParaRPr sz="1100" dirty="0">
              <a:latin typeface="Lato"/>
              <a:cs typeface="Lato"/>
            </a:endParaRPr>
          </a:p>
          <a:p>
            <a:pPr marL="12700" marR="45085">
              <a:lnSpc>
                <a:spcPts val="1300"/>
              </a:lnSpc>
              <a:spcBef>
                <a:spcPts val="409"/>
              </a:spcBef>
            </a:pPr>
            <a:endParaRPr sz="1100" dirty="0">
              <a:latin typeface="Lato"/>
              <a:cs typeface="Lato"/>
            </a:endParaRPr>
          </a:p>
        </p:txBody>
      </p:sp>
      <p:sp>
        <p:nvSpPr>
          <p:cNvPr id="14" name="object 14"/>
          <p:cNvSpPr/>
          <p:nvPr/>
        </p:nvSpPr>
        <p:spPr>
          <a:xfrm>
            <a:off x="9347200" y="4936831"/>
            <a:ext cx="2438400" cy="753110"/>
          </a:xfrm>
          <a:custGeom>
            <a:avLst/>
            <a:gdLst/>
            <a:ahLst/>
            <a:cxnLst/>
            <a:rect l="l" t="t" r="r" b="b"/>
            <a:pathLst>
              <a:path w="2438400" h="753110">
                <a:moveTo>
                  <a:pt x="2436578" y="0"/>
                </a:moveTo>
                <a:lnTo>
                  <a:pt x="0" y="153301"/>
                </a:lnTo>
                <a:lnTo>
                  <a:pt x="0" y="752768"/>
                </a:lnTo>
                <a:lnTo>
                  <a:pt x="2438400" y="752768"/>
                </a:lnTo>
                <a:lnTo>
                  <a:pt x="2436578" y="0"/>
                </a:lnTo>
                <a:close/>
              </a:path>
            </a:pathLst>
          </a:custGeom>
          <a:solidFill>
            <a:srgbClr val="3187B2">
              <a:alpha val="79649"/>
            </a:srgbClr>
          </a:solidFill>
        </p:spPr>
        <p:txBody>
          <a:bodyPr wrap="square" lIns="0" tIns="0" rIns="0" bIns="0" rtlCol="0"/>
          <a:lstStyle/>
          <a:p>
            <a:endParaRPr/>
          </a:p>
        </p:txBody>
      </p:sp>
      <p:sp>
        <p:nvSpPr>
          <p:cNvPr id="16" name="object 16"/>
          <p:cNvSpPr/>
          <p:nvPr/>
        </p:nvSpPr>
        <p:spPr>
          <a:xfrm>
            <a:off x="6654800" y="4962294"/>
            <a:ext cx="2428240" cy="753110"/>
          </a:xfrm>
          <a:custGeom>
            <a:avLst/>
            <a:gdLst/>
            <a:ahLst/>
            <a:cxnLst/>
            <a:rect l="l" t="t" r="r" b="b"/>
            <a:pathLst>
              <a:path w="2428240" h="753110">
                <a:moveTo>
                  <a:pt x="2427975" y="0"/>
                </a:moveTo>
                <a:lnTo>
                  <a:pt x="0" y="153301"/>
                </a:lnTo>
                <a:lnTo>
                  <a:pt x="0" y="752706"/>
                </a:lnTo>
                <a:lnTo>
                  <a:pt x="2425700" y="752706"/>
                </a:lnTo>
                <a:lnTo>
                  <a:pt x="2427975" y="0"/>
                </a:lnTo>
                <a:close/>
              </a:path>
            </a:pathLst>
          </a:custGeom>
          <a:solidFill>
            <a:srgbClr val="3187B2">
              <a:alpha val="79649"/>
            </a:srgbClr>
          </a:solidFill>
        </p:spPr>
        <p:txBody>
          <a:bodyPr wrap="square" lIns="0" tIns="0" rIns="0" bIns="0" rtlCol="0"/>
          <a:lstStyle/>
          <a:p>
            <a:endParaRPr/>
          </a:p>
        </p:txBody>
      </p:sp>
      <p:sp>
        <p:nvSpPr>
          <p:cNvPr id="21" name="object 21"/>
          <p:cNvSpPr txBox="1"/>
          <p:nvPr/>
        </p:nvSpPr>
        <p:spPr>
          <a:xfrm>
            <a:off x="8204026" y="5194501"/>
            <a:ext cx="662305" cy="358140"/>
          </a:xfrm>
          <a:prstGeom prst="rect">
            <a:avLst/>
          </a:prstGeom>
        </p:spPr>
        <p:txBody>
          <a:bodyPr vert="horz" wrap="square" lIns="0" tIns="12700" rIns="0" bIns="0" rtlCol="0">
            <a:spAutoFit/>
          </a:bodyPr>
          <a:lstStyle/>
          <a:p>
            <a:pPr marL="12700">
              <a:lnSpc>
                <a:spcPts val="1310"/>
              </a:lnSpc>
              <a:spcBef>
                <a:spcPts val="100"/>
              </a:spcBef>
            </a:pPr>
            <a:r>
              <a:rPr sz="1100" b="1" spc="-15" dirty="0">
                <a:solidFill>
                  <a:srgbClr val="FFFFFF"/>
                </a:solidFill>
                <a:latin typeface="Lato"/>
                <a:cs typeface="Lato"/>
              </a:rPr>
              <a:t>TALLIN</a:t>
            </a:r>
            <a:endParaRPr sz="1100">
              <a:latin typeface="Lato"/>
              <a:cs typeface="Lato"/>
            </a:endParaRPr>
          </a:p>
          <a:p>
            <a:pPr marL="12700">
              <a:lnSpc>
                <a:spcPts val="1310"/>
              </a:lnSpc>
            </a:pPr>
            <a:r>
              <a:rPr sz="1100" spc="-5" dirty="0">
                <a:solidFill>
                  <a:srgbClr val="FFFFFF"/>
                </a:solidFill>
                <a:latin typeface="Lato"/>
                <a:cs typeface="Lato"/>
              </a:rPr>
              <a:t>Sept</a:t>
            </a:r>
            <a:r>
              <a:rPr sz="1100" spc="-70" dirty="0">
                <a:solidFill>
                  <a:srgbClr val="FFFFFF"/>
                </a:solidFill>
                <a:latin typeface="Lato"/>
                <a:cs typeface="Lato"/>
              </a:rPr>
              <a:t> </a:t>
            </a:r>
            <a:r>
              <a:rPr sz="1100" dirty="0">
                <a:solidFill>
                  <a:srgbClr val="FFFFFF"/>
                </a:solidFill>
                <a:latin typeface="Lato"/>
                <a:cs typeface="Lato"/>
              </a:rPr>
              <a:t>2018</a:t>
            </a:r>
            <a:endParaRPr sz="1100">
              <a:latin typeface="Lato"/>
              <a:cs typeface="Lato"/>
            </a:endParaRPr>
          </a:p>
        </p:txBody>
      </p:sp>
      <p:sp>
        <p:nvSpPr>
          <p:cNvPr id="22" name="object 22"/>
          <p:cNvSpPr txBox="1"/>
          <p:nvPr/>
        </p:nvSpPr>
        <p:spPr>
          <a:xfrm>
            <a:off x="10924586" y="5194501"/>
            <a:ext cx="613410" cy="358140"/>
          </a:xfrm>
          <a:prstGeom prst="rect">
            <a:avLst/>
          </a:prstGeom>
        </p:spPr>
        <p:txBody>
          <a:bodyPr vert="horz" wrap="square" lIns="0" tIns="12700" rIns="0" bIns="0" rtlCol="0">
            <a:spAutoFit/>
          </a:bodyPr>
          <a:lstStyle/>
          <a:p>
            <a:pPr marL="12700">
              <a:lnSpc>
                <a:spcPts val="1310"/>
              </a:lnSpc>
              <a:spcBef>
                <a:spcPts val="100"/>
              </a:spcBef>
            </a:pPr>
            <a:r>
              <a:rPr sz="1100" b="1" spc="-15" dirty="0">
                <a:solidFill>
                  <a:srgbClr val="FFFFFF"/>
                </a:solidFill>
                <a:latin typeface="Lato"/>
                <a:cs typeface="Lato"/>
              </a:rPr>
              <a:t>PARIS</a:t>
            </a:r>
            <a:endParaRPr sz="1100">
              <a:latin typeface="Lato"/>
              <a:cs typeface="Lato"/>
            </a:endParaRPr>
          </a:p>
          <a:p>
            <a:pPr marL="12700">
              <a:lnSpc>
                <a:spcPts val="1310"/>
              </a:lnSpc>
            </a:pPr>
            <a:r>
              <a:rPr sz="1100" spc="-5" dirty="0">
                <a:solidFill>
                  <a:srgbClr val="FFFFFF"/>
                </a:solidFill>
                <a:latin typeface="Lato"/>
                <a:cs typeface="Lato"/>
              </a:rPr>
              <a:t>Oct</a:t>
            </a:r>
            <a:r>
              <a:rPr sz="1100" spc="-70" dirty="0">
                <a:solidFill>
                  <a:srgbClr val="FFFFFF"/>
                </a:solidFill>
                <a:latin typeface="Lato"/>
                <a:cs typeface="Lato"/>
              </a:rPr>
              <a:t> </a:t>
            </a:r>
            <a:r>
              <a:rPr sz="1100" dirty="0">
                <a:solidFill>
                  <a:srgbClr val="FFFFFF"/>
                </a:solidFill>
                <a:latin typeface="Lato"/>
                <a:cs typeface="Lato"/>
              </a:rPr>
              <a:t>2018</a:t>
            </a:r>
            <a:endParaRPr sz="1100">
              <a:latin typeface="Lato"/>
              <a:cs typeface="Lato"/>
            </a:endParaRPr>
          </a:p>
        </p:txBody>
      </p:sp>
      <p:sp>
        <p:nvSpPr>
          <p:cNvPr id="15" name="TextBox 14"/>
          <p:cNvSpPr txBox="1"/>
          <p:nvPr/>
        </p:nvSpPr>
        <p:spPr>
          <a:xfrm>
            <a:off x="730337" y="1489076"/>
            <a:ext cx="5149850" cy="7848302"/>
          </a:xfrm>
          <a:prstGeom prst="rect">
            <a:avLst/>
          </a:prstGeom>
          <a:noFill/>
        </p:spPr>
        <p:txBody>
          <a:bodyPr wrap="square" rtlCol="0">
            <a:spAutoFit/>
          </a:bodyPr>
          <a:lstStyle/>
          <a:p>
            <a:r>
              <a:rPr lang="en-US" sz="2400" dirty="0">
                <a:solidFill>
                  <a:schemeClr val="bg1"/>
                </a:solidFill>
              </a:rPr>
              <a:t>The Estonia Presidency of UNEA showed great leadership, convening a Ministerial Bureau that  offered the Forum an unprecedented opportunity to help inform decision making and bring top experts and business partners to the table.</a:t>
            </a:r>
          </a:p>
          <a:p>
            <a:endParaRPr lang="en-US" sz="2400" dirty="0">
              <a:solidFill>
                <a:schemeClr val="bg1"/>
              </a:solidFill>
            </a:endParaRPr>
          </a:p>
          <a:p>
            <a:r>
              <a:rPr lang="en-US" sz="2400" dirty="0">
                <a:solidFill>
                  <a:schemeClr val="bg1"/>
                </a:solidFill>
              </a:rPr>
              <a:t>In Paris, the inception of the Working Group took place supported by IRD, CNES, ALLENVI and many institutions who welcomed over 120 global experts convened by the Forum.</a:t>
            </a:r>
          </a:p>
          <a:p>
            <a:endParaRPr lang="en-US" sz="2400" dirty="0">
              <a:solidFill>
                <a:schemeClr val="bg1"/>
              </a:solidFill>
            </a:endParaRPr>
          </a:p>
          <a:p>
            <a:r>
              <a:rPr lang="en-US" sz="2400" dirty="0">
                <a:solidFill>
                  <a:schemeClr val="bg1"/>
                </a:solidFill>
              </a:rPr>
              <a:t>The Draft Ministerial Declaration on Big Data was drafted in preparation for UNEA 4  with support and participation of the experts</a:t>
            </a:r>
          </a:p>
          <a:p>
            <a:endParaRPr lang="en-US" sz="2400" dirty="0">
              <a:solidFill>
                <a:schemeClr val="bg1"/>
              </a:solidFill>
            </a:endParaRPr>
          </a:p>
          <a:p>
            <a:r>
              <a:rPr lang="en-US" sz="2400" dirty="0">
                <a:solidFill>
                  <a:schemeClr val="bg1"/>
                </a:solidFill>
              </a:rPr>
              <a:t>A new era of cooperation and consultation has begun</a:t>
            </a:r>
          </a:p>
        </p:txBody>
      </p:sp>
    </p:spTree>
    <p:extLst>
      <p:ext uri="{BB962C8B-B14F-4D97-AF65-F5344CB8AC3E}">
        <p14:creationId xmlns:p14="http://schemas.microsoft.com/office/powerpoint/2010/main" val="2775270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9800" y="304800"/>
            <a:ext cx="7640158" cy="5084180"/>
          </a:xfrm>
          <a:prstGeom prst="rect">
            <a:avLst/>
          </a:prstGeom>
        </p:spPr>
      </p:pic>
      <p:sp>
        <p:nvSpPr>
          <p:cNvPr id="32" name="object 15"/>
          <p:cNvSpPr txBox="1"/>
          <p:nvPr/>
        </p:nvSpPr>
        <p:spPr>
          <a:xfrm>
            <a:off x="599781" y="4419600"/>
            <a:ext cx="11790177" cy="4360296"/>
          </a:xfrm>
          <a:prstGeom prst="rect">
            <a:avLst/>
          </a:prstGeom>
        </p:spPr>
        <p:txBody>
          <a:bodyPr vert="horz" wrap="square" lIns="0" tIns="12065" rIns="0" bIns="0" rtlCol="0">
            <a:spAutoFit/>
          </a:bodyPr>
          <a:lstStyle/>
          <a:p>
            <a:pPr marL="355600" marR="12065" indent="-342900">
              <a:lnSpc>
                <a:spcPct val="150000"/>
              </a:lnSpc>
              <a:spcBef>
                <a:spcPts val="705"/>
              </a:spcBef>
              <a:buFont typeface="Arial" panose="020B0604020202020204" pitchFamily="34" charset="0"/>
              <a:buChar char="•"/>
              <a:tabLst>
                <a:tab pos="184150" algn="l"/>
              </a:tabLst>
            </a:pPr>
            <a:r>
              <a:rPr lang="en-US" sz="2400" dirty="0">
                <a:solidFill>
                  <a:schemeClr val="bg1"/>
                </a:solidFill>
                <a:latin typeface="Lato"/>
                <a:cs typeface="Lato"/>
              </a:rPr>
              <a:t>GC Decision, NY May 2018</a:t>
            </a:r>
          </a:p>
          <a:p>
            <a:pPr marL="355600" marR="12065" indent="-342900">
              <a:lnSpc>
                <a:spcPct val="150000"/>
              </a:lnSpc>
              <a:spcBef>
                <a:spcPts val="705"/>
              </a:spcBef>
              <a:buFont typeface="Arial" panose="020B0604020202020204" pitchFamily="34" charset="0"/>
              <a:buChar char="•"/>
              <a:tabLst>
                <a:tab pos="184150" algn="l"/>
              </a:tabLst>
            </a:pPr>
            <a:r>
              <a:rPr lang="en-US" sz="2400" dirty="0">
                <a:solidFill>
                  <a:schemeClr val="bg1"/>
                </a:solidFill>
                <a:latin typeface="Lato"/>
                <a:cs typeface="Lato"/>
              </a:rPr>
              <a:t>Ministerial Briefing, Tallinn Sept 2018</a:t>
            </a:r>
          </a:p>
          <a:p>
            <a:pPr marL="355600" marR="12065" indent="-342900">
              <a:lnSpc>
                <a:spcPct val="150000"/>
              </a:lnSpc>
              <a:spcBef>
                <a:spcPts val="705"/>
              </a:spcBef>
              <a:buFont typeface="Arial" panose="020B0604020202020204" pitchFamily="34" charset="0"/>
              <a:buChar char="•"/>
              <a:tabLst>
                <a:tab pos="184150" algn="l"/>
              </a:tabLst>
            </a:pPr>
            <a:r>
              <a:rPr lang="en-US" sz="2400" dirty="0">
                <a:solidFill>
                  <a:schemeClr val="bg1"/>
                </a:solidFill>
                <a:latin typeface="Lato"/>
                <a:cs typeface="Lato"/>
              </a:rPr>
              <a:t>Establishment of Working Group on Big Data, Paris Oct 2018</a:t>
            </a:r>
          </a:p>
          <a:p>
            <a:pPr marL="355600" marR="12065" indent="-342900">
              <a:lnSpc>
                <a:spcPct val="150000"/>
              </a:lnSpc>
              <a:spcBef>
                <a:spcPts val="705"/>
              </a:spcBef>
              <a:buFont typeface="Arial" panose="020B0604020202020204" pitchFamily="34" charset="0"/>
              <a:buChar char="•"/>
              <a:tabLst>
                <a:tab pos="184150" algn="l"/>
              </a:tabLst>
            </a:pPr>
            <a:r>
              <a:rPr lang="en-US" sz="2400" dirty="0">
                <a:solidFill>
                  <a:schemeClr val="bg1"/>
                </a:solidFill>
                <a:latin typeface="Lato"/>
                <a:cs typeface="Lato"/>
              </a:rPr>
              <a:t>First Discussion Paper Released, Paris, Oct 2018</a:t>
            </a:r>
          </a:p>
          <a:p>
            <a:pPr marL="355600" marR="12065" indent="-342900">
              <a:lnSpc>
                <a:spcPct val="150000"/>
              </a:lnSpc>
              <a:spcBef>
                <a:spcPts val="705"/>
              </a:spcBef>
              <a:buFont typeface="Arial" panose="020B0604020202020204" pitchFamily="34" charset="0"/>
              <a:buChar char="•"/>
              <a:tabLst>
                <a:tab pos="184150" algn="l"/>
              </a:tabLst>
            </a:pPr>
            <a:r>
              <a:rPr lang="en-US" sz="2400" dirty="0">
                <a:solidFill>
                  <a:schemeClr val="bg1"/>
                </a:solidFill>
                <a:latin typeface="Lato"/>
                <a:cs typeface="Lato"/>
              </a:rPr>
              <a:t>First Working Group Meeting, Nairobi, March 2019</a:t>
            </a:r>
          </a:p>
          <a:p>
            <a:pPr marL="355600" marR="12065" indent="-342900">
              <a:lnSpc>
                <a:spcPct val="150000"/>
              </a:lnSpc>
              <a:spcBef>
                <a:spcPts val="705"/>
              </a:spcBef>
              <a:buFont typeface="Arial" panose="020B0604020202020204" pitchFamily="34" charset="0"/>
              <a:buChar char="•"/>
              <a:tabLst>
                <a:tab pos="184150" algn="l"/>
              </a:tabLst>
            </a:pPr>
            <a:r>
              <a:rPr lang="en-US" sz="2400" dirty="0">
                <a:solidFill>
                  <a:schemeClr val="bg1"/>
                </a:solidFill>
                <a:latin typeface="Lato"/>
                <a:cs typeface="Lato"/>
              </a:rPr>
              <a:t>Ministerial Declaration on Big Data Strategy, March 2019</a:t>
            </a:r>
          </a:p>
          <a:p>
            <a:pPr marL="355600" marR="12065" indent="-342900">
              <a:lnSpc>
                <a:spcPct val="150000"/>
              </a:lnSpc>
              <a:spcBef>
                <a:spcPts val="705"/>
              </a:spcBef>
              <a:buFont typeface="Arial" panose="020B0604020202020204" pitchFamily="34" charset="0"/>
              <a:buChar char="•"/>
              <a:tabLst>
                <a:tab pos="184150" algn="l"/>
              </a:tabLst>
            </a:pPr>
            <a:r>
              <a:rPr lang="en-US" sz="2400" dirty="0">
                <a:solidFill>
                  <a:schemeClr val="bg1"/>
                </a:solidFill>
                <a:latin typeface="Lato"/>
                <a:cs typeface="Lato"/>
              </a:rPr>
              <a:t>Second Working Group Meeting, Canberra Nov 2019</a:t>
            </a:r>
          </a:p>
        </p:txBody>
      </p:sp>
      <p:sp>
        <p:nvSpPr>
          <p:cNvPr id="3" name="Rectangle 2"/>
          <p:cNvSpPr/>
          <p:nvPr/>
        </p:nvSpPr>
        <p:spPr>
          <a:xfrm>
            <a:off x="177800" y="609600"/>
            <a:ext cx="6502400" cy="2626360"/>
          </a:xfrm>
          <a:prstGeom prst="rect">
            <a:avLst/>
          </a:prstGeom>
        </p:spPr>
        <p:txBody>
          <a:bodyPr>
            <a:spAutoFit/>
          </a:bodyPr>
          <a:lstStyle/>
          <a:p>
            <a:pPr marL="12700" marR="12065">
              <a:lnSpc>
                <a:spcPct val="150000"/>
              </a:lnSpc>
              <a:spcBef>
                <a:spcPts val="705"/>
              </a:spcBef>
              <a:tabLst>
                <a:tab pos="184150" algn="l"/>
              </a:tabLst>
            </a:pPr>
            <a:r>
              <a:rPr lang="en-US" sz="4400" b="1" dirty="0">
                <a:solidFill>
                  <a:schemeClr val="accent1"/>
                </a:solidFill>
                <a:latin typeface="Lato"/>
                <a:cs typeface="Lato"/>
              </a:rPr>
              <a:t>Timeline</a:t>
            </a:r>
          </a:p>
          <a:p>
            <a:pPr marL="12700" marR="12065">
              <a:lnSpc>
                <a:spcPct val="150000"/>
              </a:lnSpc>
              <a:spcBef>
                <a:spcPts val="705"/>
              </a:spcBef>
              <a:tabLst>
                <a:tab pos="184150" algn="l"/>
              </a:tabLst>
            </a:pPr>
            <a:endParaRPr lang="en-US" sz="4000" b="1" dirty="0">
              <a:solidFill>
                <a:schemeClr val="accent1"/>
              </a:solidFill>
              <a:latin typeface="Lato"/>
              <a:cs typeface="Lato"/>
            </a:endParaRPr>
          </a:p>
          <a:p>
            <a:pPr marL="12700" marR="12065">
              <a:lnSpc>
                <a:spcPct val="150000"/>
              </a:lnSpc>
              <a:spcBef>
                <a:spcPts val="705"/>
              </a:spcBef>
              <a:tabLst>
                <a:tab pos="184150" algn="l"/>
              </a:tabLst>
            </a:pPr>
            <a:r>
              <a:rPr lang="en-US" dirty="0">
                <a:solidFill>
                  <a:srgbClr val="FF0000"/>
                </a:solidFill>
                <a:latin typeface="Lato"/>
                <a:cs typeface="Lato"/>
              </a:rPr>
              <a:t>NY- TALINN- PARIS – NAIROBI- CANBERRA</a:t>
            </a:r>
            <a:endParaRPr lang="en-US" sz="2000" dirty="0">
              <a:solidFill>
                <a:schemeClr val="bg1"/>
              </a:solidFill>
              <a:latin typeface="Lato"/>
              <a:cs typeface="Lato"/>
            </a:endParaRPr>
          </a:p>
        </p:txBody>
      </p:sp>
    </p:spTree>
    <p:extLst>
      <p:ext uri="{BB962C8B-B14F-4D97-AF65-F5344CB8AC3E}">
        <p14:creationId xmlns:p14="http://schemas.microsoft.com/office/powerpoint/2010/main" val="1593974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2800" y="381000"/>
            <a:ext cx="11531600" cy="646331"/>
          </a:xfrm>
          <a:prstGeom prst="rect">
            <a:avLst/>
          </a:prstGeom>
          <a:noFill/>
        </p:spPr>
        <p:txBody>
          <a:bodyPr wrap="square" rtlCol="0">
            <a:spAutoFit/>
          </a:bodyPr>
          <a:lstStyle/>
          <a:p>
            <a:pPr algn="ctr"/>
            <a:r>
              <a:rPr lang="en-US" sz="3600" u="sng" dirty="0">
                <a:solidFill>
                  <a:schemeClr val="accent1">
                    <a:lumMod val="60000"/>
                    <a:lumOff val="40000"/>
                  </a:schemeClr>
                </a:solidFill>
              </a:rPr>
              <a:t>Distilled conclusions from past consultations</a:t>
            </a:r>
          </a:p>
        </p:txBody>
      </p:sp>
      <p:sp>
        <p:nvSpPr>
          <p:cNvPr id="4" name="TextBox 3"/>
          <p:cNvSpPr txBox="1"/>
          <p:nvPr/>
        </p:nvSpPr>
        <p:spPr>
          <a:xfrm>
            <a:off x="838200" y="4800600"/>
            <a:ext cx="11531600"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bg1"/>
                </a:solidFill>
              </a:rPr>
              <a:t>SPBF Working Group in March 2019 adopted a discussion paper: “The Case for a digital ecosystem for the environment” which explores the benefits, risks and governance challenges associated with creating and maintaining such a digital ecosystem </a:t>
            </a:r>
          </a:p>
          <a:p>
            <a:endParaRPr lang="en-US" sz="2800" dirty="0">
              <a:solidFill>
                <a:schemeClr val="bg1"/>
              </a:solidFill>
            </a:endParaRPr>
          </a:p>
          <a:p>
            <a:pPr marL="285750" indent="-285750">
              <a:buFont typeface="Arial" panose="020B0604020202020204" pitchFamily="34" charset="0"/>
              <a:buChar char="•"/>
            </a:pPr>
            <a:r>
              <a:rPr lang="en-US" sz="2800" dirty="0">
                <a:solidFill>
                  <a:schemeClr val="bg1"/>
                </a:solidFill>
              </a:rPr>
              <a:t>An action plan needs to be put together for review by March 2020</a:t>
            </a:r>
          </a:p>
          <a:p>
            <a:endParaRPr lang="en-US" sz="2800" dirty="0">
              <a:solidFill>
                <a:schemeClr val="bg1"/>
              </a:solidFill>
            </a:endParaRPr>
          </a:p>
          <a:p>
            <a:pPr marL="285750" indent="-285750">
              <a:buFont typeface="Arial" panose="020B0604020202020204" pitchFamily="34" charset="0"/>
              <a:buChar char="•"/>
            </a:pPr>
            <a:r>
              <a:rPr lang="en-US" sz="2800" dirty="0">
                <a:solidFill>
                  <a:schemeClr val="bg1"/>
                </a:solidFill>
              </a:rPr>
              <a:t>The availability of high-quality, timely and disaggregated data is vital for evidence-based decision-making and to ensure accountability for implementation of the 2030 agenda</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4395" b="6224"/>
          <a:stretch/>
        </p:blipFill>
        <p:spPr>
          <a:xfrm>
            <a:off x="3683000" y="1417889"/>
            <a:ext cx="2355850" cy="3001711"/>
          </a:xfrm>
          <a:prstGeom prst="rect">
            <a:avLst/>
          </a:prstGeom>
        </p:spPr>
      </p:pic>
      <p:sp>
        <p:nvSpPr>
          <p:cNvPr id="7" name="TextBox 6"/>
          <p:cNvSpPr txBox="1"/>
          <p:nvPr/>
        </p:nvSpPr>
        <p:spPr>
          <a:xfrm>
            <a:off x="6578600" y="2621578"/>
            <a:ext cx="4038600" cy="584775"/>
          </a:xfrm>
          <a:prstGeom prst="rect">
            <a:avLst/>
          </a:prstGeom>
          <a:noFill/>
        </p:spPr>
        <p:txBody>
          <a:bodyPr wrap="square" rtlCol="0">
            <a:spAutoFit/>
          </a:bodyPr>
          <a:lstStyle/>
          <a:p>
            <a:r>
              <a:rPr lang="en-US" sz="3200" dirty="0">
                <a:solidFill>
                  <a:schemeClr val="accent1"/>
                </a:solidFill>
              </a:rPr>
              <a:t>www.un-spbf.org</a:t>
            </a:r>
          </a:p>
        </p:txBody>
      </p:sp>
    </p:spTree>
    <p:extLst>
      <p:ext uri="{BB962C8B-B14F-4D97-AF65-F5344CB8AC3E}">
        <p14:creationId xmlns:p14="http://schemas.microsoft.com/office/powerpoint/2010/main" val="699140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2200" y="3733800"/>
            <a:ext cx="11531600" cy="5693866"/>
          </a:xfrm>
          <a:prstGeom prst="rect">
            <a:avLst/>
          </a:prstGeom>
          <a:noFill/>
        </p:spPr>
        <p:txBody>
          <a:bodyPr wrap="square" rtlCol="0">
            <a:spAutoFit/>
          </a:bodyPr>
          <a:lstStyle/>
          <a:p>
            <a:endParaRPr lang="en-US" sz="2800" dirty="0">
              <a:solidFill>
                <a:schemeClr val="bg1"/>
              </a:solidFill>
            </a:endParaRPr>
          </a:p>
          <a:p>
            <a:pPr marL="285750" indent="-285750">
              <a:buFont typeface="Arial" panose="020B0604020202020204" pitchFamily="34" charset="0"/>
              <a:buChar char="•"/>
            </a:pPr>
            <a:r>
              <a:rPr lang="en-US" sz="2800" dirty="0">
                <a:solidFill>
                  <a:schemeClr val="bg1"/>
                </a:solidFill>
              </a:rPr>
              <a:t>Environmental policies depend on the timely and reliable availability of integrated geospatial, earth observations and remote sensing, real-time satellite imagery, information and knowledge that needs to be harvested and shared.</a:t>
            </a:r>
          </a:p>
          <a:p>
            <a:endParaRPr lang="en-US" sz="2800" dirty="0">
              <a:solidFill>
                <a:schemeClr val="bg1"/>
              </a:solidFill>
            </a:endParaRPr>
          </a:p>
          <a:p>
            <a:pPr marL="285750" indent="-285750">
              <a:buFont typeface="Arial" panose="020B0604020202020204" pitchFamily="34" charset="0"/>
              <a:buChar char="•"/>
            </a:pPr>
            <a:r>
              <a:rPr lang="en-US" sz="2800" dirty="0">
                <a:solidFill>
                  <a:schemeClr val="bg1"/>
                </a:solidFill>
              </a:rPr>
              <a:t>UNEP has been mandated to develop with partners, including GEO, a long-term strategy for the collection, storing, sharing, access  and use of global environmental data using the latest technologies.</a:t>
            </a:r>
          </a:p>
          <a:p>
            <a:endParaRPr lang="en-US" sz="2800" dirty="0">
              <a:solidFill>
                <a:schemeClr val="bg1"/>
              </a:solidFill>
            </a:endParaRPr>
          </a:p>
          <a:p>
            <a:pPr marL="285750" indent="-285750">
              <a:buFont typeface="Arial" panose="020B0604020202020204" pitchFamily="34" charset="0"/>
              <a:buChar char="•"/>
            </a:pPr>
            <a:r>
              <a:rPr lang="en-US" sz="2800" dirty="0">
                <a:solidFill>
                  <a:schemeClr val="bg1"/>
                </a:solidFill>
              </a:rPr>
              <a:t>Addressing the challenges in Big Data and science involves promoting a global partnership to address gaps,  overcome challenges, build on strengths, harness finance and technology and avoid fragmentation.</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9116" b="-1"/>
          <a:stretch/>
        </p:blipFill>
        <p:spPr>
          <a:xfrm>
            <a:off x="2552700" y="309254"/>
            <a:ext cx="6975475" cy="3424546"/>
          </a:xfrm>
          <a:prstGeom prst="rect">
            <a:avLst/>
          </a:prstGeom>
        </p:spPr>
      </p:pic>
    </p:spTree>
    <p:extLst>
      <p:ext uri="{BB962C8B-B14F-4D97-AF65-F5344CB8AC3E}">
        <p14:creationId xmlns:p14="http://schemas.microsoft.com/office/powerpoint/2010/main" val="3534663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5048"/>
          <a:stretch/>
        </p:blipFill>
        <p:spPr>
          <a:xfrm>
            <a:off x="413235" y="1766426"/>
            <a:ext cx="9779722" cy="6179463"/>
          </a:xfrm>
          <a:prstGeom prst="rect">
            <a:avLst/>
          </a:prstGeom>
        </p:spPr>
      </p:pic>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l="5096" t="6807" r="46367" b="19949"/>
          <a:stretch/>
        </p:blipFill>
        <p:spPr>
          <a:xfrm>
            <a:off x="10565330" y="2743200"/>
            <a:ext cx="2205716" cy="2305334"/>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11922" r="25110" b="-5075"/>
          <a:stretch/>
        </p:blipFill>
        <p:spPr>
          <a:xfrm>
            <a:off x="2786711" y="76200"/>
            <a:ext cx="2707368" cy="1887836"/>
          </a:xfrm>
          <a:prstGeom prst="rect">
            <a:avLst/>
          </a:prstGeom>
        </p:spPr>
      </p:pic>
      <p:sp>
        <p:nvSpPr>
          <p:cNvPr id="7" name="object 7"/>
          <p:cNvSpPr/>
          <p:nvPr/>
        </p:nvSpPr>
        <p:spPr>
          <a:xfrm>
            <a:off x="9683042" y="8837228"/>
            <a:ext cx="3088005" cy="831215"/>
          </a:xfrm>
          <a:custGeom>
            <a:avLst/>
            <a:gdLst/>
            <a:ahLst/>
            <a:cxnLst/>
            <a:rect l="l" t="t" r="r" b="b"/>
            <a:pathLst>
              <a:path w="3088004" h="831214">
                <a:moveTo>
                  <a:pt x="3087436" y="0"/>
                </a:moveTo>
                <a:lnTo>
                  <a:pt x="0" y="830883"/>
                </a:lnTo>
                <a:lnTo>
                  <a:pt x="3087436" y="365850"/>
                </a:lnTo>
                <a:lnTo>
                  <a:pt x="3087436" y="0"/>
                </a:lnTo>
                <a:close/>
              </a:path>
            </a:pathLst>
          </a:custGeom>
          <a:solidFill>
            <a:srgbClr val="296B91"/>
          </a:solidFill>
        </p:spPr>
        <p:txBody>
          <a:bodyPr wrap="square" lIns="0" tIns="0" rIns="0" bIns="0" rtlCol="0"/>
          <a:lstStyle/>
          <a:p>
            <a:endParaRPr/>
          </a:p>
        </p:txBody>
      </p:sp>
      <p:sp>
        <p:nvSpPr>
          <p:cNvPr id="8" name="object 8"/>
          <p:cNvSpPr/>
          <p:nvPr/>
        </p:nvSpPr>
        <p:spPr>
          <a:xfrm>
            <a:off x="9906000" y="8873671"/>
            <a:ext cx="3090545" cy="461645"/>
          </a:xfrm>
          <a:custGeom>
            <a:avLst/>
            <a:gdLst/>
            <a:ahLst/>
            <a:cxnLst/>
            <a:rect l="l" t="t" r="r" b="b"/>
            <a:pathLst>
              <a:path w="3090545" h="461645">
                <a:moveTo>
                  <a:pt x="3090291" y="0"/>
                </a:moveTo>
                <a:lnTo>
                  <a:pt x="0" y="461366"/>
                </a:lnTo>
                <a:lnTo>
                  <a:pt x="3090291" y="424454"/>
                </a:lnTo>
                <a:lnTo>
                  <a:pt x="3090291" y="0"/>
                </a:lnTo>
                <a:close/>
              </a:path>
            </a:pathLst>
          </a:custGeom>
          <a:solidFill>
            <a:srgbClr val="334C54"/>
          </a:solidFill>
        </p:spPr>
        <p:txBody>
          <a:bodyPr wrap="square" lIns="0" tIns="0" rIns="0" bIns="0" rtlCol="0"/>
          <a:lstStyle/>
          <a:p>
            <a:endParaRPr/>
          </a:p>
        </p:txBody>
      </p:sp>
      <p:sp>
        <p:nvSpPr>
          <p:cNvPr id="6" name="Arrow: Notched Right 5"/>
          <p:cNvSpPr/>
          <p:nvPr/>
        </p:nvSpPr>
        <p:spPr>
          <a:xfrm>
            <a:off x="9683042" y="4373881"/>
            <a:ext cx="57306" cy="4571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1863" b="14022"/>
          <a:stretch/>
        </p:blipFill>
        <p:spPr>
          <a:xfrm>
            <a:off x="8389804" y="7625650"/>
            <a:ext cx="4589596" cy="2204150"/>
          </a:xfrm>
          <a:prstGeom prst="rect">
            <a:avLst/>
          </a:prstGeom>
        </p:spPr>
      </p:pic>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r="23463" b="14247"/>
          <a:stretch/>
        </p:blipFill>
        <p:spPr>
          <a:xfrm>
            <a:off x="8193578" y="313014"/>
            <a:ext cx="2218021" cy="1684034"/>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825" y="76200"/>
            <a:ext cx="2644059" cy="1831256"/>
          </a:xfrm>
          <a:prstGeom prst="rect">
            <a:avLst/>
          </a:prstGeom>
        </p:spPr>
      </p:pic>
      <p:pic>
        <p:nvPicPr>
          <p:cNvPr id="14" name="Picture 13"/>
          <p:cNvPicPr>
            <a:picLocks noChangeAspect="1"/>
          </p:cNvPicPr>
          <p:nvPr/>
        </p:nvPicPr>
        <p:blipFill rotWithShape="1">
          <a:blip r:embed="rId8">
            <a:extLst>
              <a:ext uri="{28A0092B-C50C-407E-A947-70E740481C1C}">
                <a14:useLocalDpi xmlns:a14="http://schemas.microsoft.com/office/drawing/2010/main" val="0"/>
              </a:ext>
            </a:extLst>
          </a:blip>
          <a:srcRect t="4805" r="15944" b="8128"/>
          <a:stretch/>
        </p:blipFill>
        <p:spPr>
          <a:xfrm>
            <a:off x="5689772" y="60380"/>
            <a:ext cx="2726963" cy="1981476"/>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199" y="7351395"/>
            <a:ext cx="3219450" cy="2402205"/>
          </a:xfrm>
          <a:prstGeom prst="rect">
            <a:avLst/>
          </a:prstGeom>
        </p:spPr>
      </p:pic>
      <p:pic>
        <p:nvPicPr>
          <p:cNvPr id="22" name="Picture 21"/>
          <p:cNvPicPr>
            <a:picLocks noChangeAspect="1"/>
          </p:cNvPicPr>
          <p:nvPr/>
        </p:nvPicPr>
        <p:blipFill rotWithShape="1">
          <a:blip r:embed="rId10">
            <a:extLst>
              <a:ext uri="{28A0092B-C50C-407E-A947-70E740481C1C}">
                <a14:useLocalDpi xmlns:a14="http://schemas.microsoft.com/office/drawing/2010/main" val="0"/>
              </a:ext>
            </a:extLst>
          </a:blip>
          <a:srcRect l="23333" r="6667"/>
          <a:stretch/>
        </p:blipFill>
        <p:spPr>
          <a:xfrm>
            <a:off x="6045200" y="7637447"/>
            <a:ext cx="2221961" cy="2116153"/>
          </a:xfrm>
          <a:prstGeom prst="rect">
            <a:avLst/>
          </a:prstGeom>
        </p:spPr>
      </p:pic>
      <p:pic>
        <p:nvPicPr>
          <p:cNvPr id="25" name="Picture 24"/>
          <p:cNvPicPr>
            <a:picLocks noChangeAspect="1"/>
          </p:cNvPicPr>
          <p:nvPr/>
        </p:nvPicPr>
        <p:blipFill rotWithShape="1">
          <a:blip r:embed="rId11">
            <a:extLst>
              <a:ext uri="{28A0092B-C50C-407E-A947-70E740481C1C}">
                <a14:useLocalDpi xmlns:a14="http://schemas.microsoft.com/office/drawing/2010/main" val="0"/>
              </a:ext>
            </a:extLst>
          </a:blip>
          <a:srcRect l="32218" r="30093" b="10762"/>
          <a:stretch/>
        </p:blipFill>
        <p:spPr>
          <a:xfrm>
            <a:off x="10533580" y="166399"/>
            <a:ext cx="2290698" cy="2428553"/>
          </a:xfrm>
          <a:prstGeom prst="rect">
            <a:avLst/>
          </a:prstGeom>
        </p:spPr>
      </p:pic>
      <p:pic>
        <p:nvPicPr>
          <p:cNvPr id="23" name="Picture 22"/>
          <p:cNvPicPr>
            <a:picLocks noChangeAspect="1"/>
          </p:cNvPicPr>
          <p:nvPr/>
        </p:nvPicPr>
        <p:blipFill rotWithShape="1">
          <a:blip r:embed="rId12">
            <a:extLst>
              <a:ext uri="{28A0092B-C50C-407E-A947-70E740481C1C}">
                <a14:useLocalDpi xmlns:a14="http://schemas.microsoft.com/office/drawing/2010/main" val="0"/>
              </a:ext>
            </a:extLst>
          </a:blip>
          <a:srcRect t="15774" r="5625" b="11153"/>
          <a:stretch/>
        </p:blipFill>
        <p:spPr>
          <a:xfrm>
            <a:off x="10565330" y="5222600"/>
            <a:ext cx="2281892" cy="1940200"/>
          </a:xfrm>
          <a:prstGeom prst="rect">
            <a:avLst/>
          </a:prstGeom>
        </p:spPr>
      </p:pic>
      <p:pic>
        <p:nvPicPr>
          <p:cNvPr id="11" name="Picture 10"/>
          <p:cNvPicPr>
            <a:picLocks noChangeAspect="1"/>
          </p:cNvPicPr>
          <p:nvPr/>
        </p:nvPicPr>
        <p:blipFill rotWithShape="1">
          <a:blip r:embed="rId13">
            <a:extLst>
              <a:ext uri="{28A0092B-C50C-407E-A947-70E740481C1C}">
                <a14:useLocalDpi xmlns:a14="http://schemas.microsoft.com/office/drawing/2010/main" val="0"/>
              </a:ext>
            </a:extLst>
          </a:blip>
          <a:srcRect l="13464" r="-8046"/>
          <a:stretch/>
        </p:blipFill>
        <p:spPr>
          <a:xfrm>
            <a:off x="3378200" y="7675724"/>
            <a:ext cx="2760529" cy="2001676"/>
          </a:xfrm>
          <a:prstGeom prst="rect">
            <a:avLst/>
          </a:prstGeom>
        </p:spPr>
      </p:pic>
    </p:spTree>
    <p:extLst>
      <p:ext uri="{BB962C8B-B14F-4D97-AF65-F5344CB8AC3E}">
        <p14:creationId xmlns:p14="http://schemas.microsoft.com/office/powerpoint/2010/main" val="180203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5790" t="11051" r="27320"/>
          <a:stretch/>
        </p:blipFill>
        <p:spPr>
          <a:xfrm>
            <a:off x="6045199" y="655882"/>
            <a:ext cx="6172201" cy="4906718"/>
          </a:xfrm>
          <a:prstGeom prst="rect">
            <a:avLst/>
          </a:prstGeom>
        </p:spPr>
      </p:pic>
      <p:sp>
        <p:nvSpPr>
          <p:cNvPr id="2" name="Title 1"/>
          <p:cNvSpPr>
            <a:spLocks noGrp="1"/>
          </p:cNvSpPr>
          <p:nvPr>
            <p:ph type="title"/>
          </p:nvPr>
        </p:nvSpPr>
        <p:spPr>
          <a:xfrm>
            <a:off x="558800" y="7011650"/>
            <a:ext cx="12039600" cy="1446550"/>
          </a:xfrm>
        </p:spPr>
        <p:txBody>
          <a:bodyPr/>
          <a:lstStyle/>
          <a:p>
            <a:pPr algn="ctr"/>
            <a:r>
              <a:rPr lang="en-US" dirty="0">
                <a:solidFill>
                  <a:schemeClr val="accent1"/>
                </a:solidFill>
              </a:rPr>
              <a:t>UN Working Group on Big Data and Digital Ecosystem for the Planet</a:t>
            </a:r>
          </a:p>
        </p:txBody>
      </p:sp>
      <p:sp>
        <p:nvSpPr>
          <p:cNvPr id="5" name="object 7"/>
          <p:cNvSpPr/>
          <p:nvPr/>
        </p:nvSpPr>
        <p:spPr>
          <a:xfrm>
            <a:off x="5664200" y="5943600"/>
            <a:ext cx="1825812" cy="874153"/>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TextBox 2"/>
          <p:cNvSpPr txBox="1"/>
          <p:nvPr/>
        </p:nvSpPr>
        <p:spPr>
          <a:xfrm>
            <a:off x="1092200" y="3333554"/>
            <a:ext cx="7010400" cy="1754326"/>
          </a:xfrm>
          <a:prstGeom prst="rect">
            <a:avLst/>
          </a:prstGeom>
          <a:noFill/>
        </p:spPr>
        <p:txBody>
          <a:bodyPr wrap="square" rtlCol="0">
            <a:spAutoFit/>
          </a:bodyPr>
          <a:lstStyle/>
          <a:p>
            <a:r>
              <a:rPr lang="en-US" sz="5400" dirty="0">
                <a:solidFill>
                  <a:schemeClr val="bg1"/>
                </a:solidFill>
              </a:rPr>
              <a:t>Approach</a:t>
            </a:r>
          </a:p>
          <a:p>
            <a:r>
              <a:rPr lang="en-US" sz="5400" dirty="0">
                <a:solidFill>
                  <a:schemeClr val="bg1"/>
                </a:solidFill>
              </a:rPr>
              <a:t>&amp; Key Objectives</a:t>
            </a:r>
            <a:r>
              <a:rPr lang="en-US" dirty="0">
                <a:solidFill>
                  <a:schemeClr val="bg1"/>
                </a:solidFill>
              </a:rPr>
              <a:t> </a:t>
            </a:r>
          </a:p>
        </p:txBody>
      </p:sp>
    </p:spTree>
    <p:extLst>
      <p:ext uri="{BB962C8B-B14F-4D97-AF65-F5344CB8AC3E}">
        <p14:creationId xmlns:p14="http://schemas.microsoft.com/office/powerpoint/2010/main" val="2451585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040" y="4419600"/>
            <a:ext cx="12065000" cy="4801314"/>
          </a:xfrm>
        </p:spPr>
        <p:txBody>
          <a:bodyPr/>
          <a:lstStyle/>
          <a:p>
            <a:r>
              <a:rPr lang="en-US" sz="3200" dirty="0"/>
              <a:t>1- </a:t>
            </a:r>
            <a:r>
              <a:rPr lang="en-US" sz="2800" dirty="0"/>
              <a:t>Harness the ongoing data and technology revolution </a:t>
            </a:r>
            <a:br>
              <a:rPr lang="en-US" sz="2800" dirty="0"/>
            </a:br>
            <a:br>
              <a:rPr lang="en-US" sz="2800" dirty="0"/>
            </a:br>
            <a:r>
              <a:rPr lang="en-US" sz="2800" dirty="0"/>
              <a:t>2- Ensure the authenticity and validity of data to support sustainable development, </a:t>
            </a:r>
            <a:br>
              <a:rPr lang="en-US" sz="2800" dirty="0"/>
            </a:br>
            <a:br>
              <a:rPr lang="en-US" sz="2800" dirty="0"/>
            </a:br>
            <a:r>
              <a:rPr lang="en-US" sz="2800" dirty="0"/>
              <a:t>3- Address Data Gaps</a:t>
            </a:r>
            <a:br>
              <a:rPr lang="en-US" sz="2800" dirty="0"/>
            </a:br>
            <a:br>
              <a:rPr lang="en-US" sz="2800" dirty="0"/>
            </a:br>
            <a:r>
              <a:rPr lang="en-US" sz="2800" dirty="0"/>
              <a:t>4- Boost multi-sector and cross agency  cooperation, </a:t>
            </a:r>
            <a:br>
              <a:rPr lang="en-US" sz="2800" dirty="0"/>
            </a:br>
            <a:br>
              <a:rPr lang="en-US" sz="2800" dirty="0"/>
            </a:br>
            <a:r>
              <a:rPr lang="en-US" sz="2800" dirty="0"/>
              <a:t>5- Transform capacities to address challenges and accelerate progress towards sustainable development</a:t>
            </a:r>
            <a:endParaRPr lang="en-US" sz="3200" dirty="0"/>
          </a:p>
        </p:txBody>
      </p:sp>
      <p:sp>
        <p:nvSpPr>
          <p:cNvPr id="3" name="TextBox 2"/>
          <p:cNvSpPr txBox="1"/>
          <p:nvPr/>
        </p:nvSpPr>
        <p:spPr>
          <a:xfrm>
            <a:off x="381000" y="1143000"/>
            <a:ext cx="6375540" cy="1200329"/>
          </a:xfrm>
          <a:prstGeom prst="rect">
            <a:avLst/>
          </a:prstGeom>
          <a:noFill/>
        </p:spPr>
        <p:txBody>
          <a:bodyPr wrap="square" rtlCol="0">
            <a:spAutoFit/>
          </a:bodyPr>
          <a:lstStyle/>
          <a:p>
            <a:pPr algn="ctr"/>
            <a:r>
              <a:rPr lang="en-US" sz="3600" u="sng" dirty="0">
                <a:solidFill>
                  <a:schemeClr val="accent1">
                    <a:lumMod val="60000"/>
                    <a:lumOff val="40000"/>
                  </a:schemeClr>
                </a:solidFill>
              </a:rPr>
              <a:t>APPROACH </a:t>
            </a:r>
          </a:p>
          <a:p>
            <a:pPr algn="ctr"/>
            <a:r>
              <a:rPr lang="en-US" sz="3600" u="sng" dirty="0">
                <a:solidFill>
                  <a:schemeClr val="accent1">
                    <a:lumMod val="60000"/>
                    <a:lumOff val="40000"/>
                  </a:schemeClr>
                </a:solidFill>
              </a:rPr>
              <a:t>&amp; KEY OBJECTIVES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8377" y="19050"/>
            <a:ext cx="6026423" cy="4173856"/>
          </a:xfrm>
          <a:prstGeom prst="rect">
            <a:avLst/>
          </a:prstGeom>
        </p:spPr>
      </p:pic>
    </p:spTree>
    <p:extLst>
      <p:ext uri="{BB962C8B-B14F-4D97-AF65-F5344CB8AC3E}">
        <p14:creationId xmlns:p14="http://schemas.microsoft.com/office/powerpoint/2010/main" val="300193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287254" y="570206"/>
            <a:ext cx="9497092" cy="671851"/>
          </a:xfrm>
          <a:prstGeom prst="rect">
            <a:avLst/>
          </a:prstGeom>
          <a:solidFill>
            <a:schemeClr val="bg2">
              <a:lumMod val="10000"/>
            </a:schemeClr>
          </a:solidFill>
        </p:spPr>
        <p:txBody>
          <a:bodyPr wrap="square" rtlCol="0">
            <a:spAutoFit/>
          </a:bodyPr>
          <a:lstStyle/>
          <a:p>
            <a:pPr>
              <a:lnSpc>
                <a:spcPct val="150000"/>
              </a:lnSpc>
            </a:pPr>
            <a:r>
              <a:rPr lang="en-US" sz="2800" b="1" dirty="0">
                <a:solidFill>
                  <a:schemeClr val="accent1"/>
                </a:solidFill>
              </a:rPr>
              <a:t>UN Multi-Sector Solutions Platform for the Environment</a:t>
            </a:r>
            <a:r>
              <a:rPr lang="en-US" sz="2400" dirty="0">
                <a:solidFill>
                  <a:schemeClr val="accent1"/>
                </a:solidFill>
              </a:rPr>
              <a:t> </a:t>
            </a:r>
          </a:p>
        </p:txBody>
      </p:sp>
      <p:sp>
        <p:nvSpPr>
          <p:cNvPr id="30" name="object 11"/>
          <p:cNvSpPr/>
          <p:nvPr/>
        </p:nvSpPr>
        <p:spPr>
          <a:xfrm>
            <a:off x="11632490" y="579225"/>
            <a:ext cx="1174794" cy="643518"/>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1" name="object 7"/>
          <p:cNvSpPr/>
          <p:nvPr/>
        </p:nvSpPr>
        <p:spPr>
          <a:xfrm>
            <a:off x="330200" y="427243"/>
            <a:ext cx="1541716" cy="81455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1" name="TextBox 10"/>
          <p:cNvSpPr txBox="1"/>
          <p:nvPr/>
        </p:nvSpPr>
        <p:spPr>
          <a:xfrm>
            <a:off x="25400" y="1676400"/>
            <a:ext cx="12807284" cy="7848302"/>
          </a:xfrm>
          <a:prstGeom prst="rect">
            <a:avLst/>
          </a:prstGeom>
          <a:solidFill>
            <a:schemeClr val="bg2">
              <a:lumMod val="10000"/>
            </a:schemeClr>
          </a:solidFill>
        </p:spPr>
        <p:txBody>
          <a:bodyPr wrap="square" rtlCol="0">
            <a:spAutoFit/>
          </a:bodyPr>
          <a:lstStyle/>
          <a:p>
            <a:pPr marL="342900" indent="-342900">
              <a:buFont typeface="Arial" panose="020B0604020202020204" pitchFamily="34" charset="0"/>
              <a:buChar char="•"/>
            </a:pPr>
            <a:r>
              <a:rPr lang="en-US" sz="2400" dirty="0">
                <a:solidFill>
                  <a:schemeClr val="bg1"/>
                </a:solidFill>
                <a:latin typeface="Lato"/>
              </a:rPr>
              <a:t>Responds to demand by governments for  stronger Science-Policy-Business interface</a:t>
            </a:r>
          </a:p>
          <a:p>
            <a:endParaRPr lang="en-US" sz="2400" dirty="0">
              <a:solidFill>
                <a:schemeClr val="bg1"/>
              </a:solidFill>
              <a:latin typeface="Lato"/>
            </a:endParaRPr>
          </a:p>
          <a:p>
            <a:pPr marL="342900" indent="-342900">
              <a:buFont typeface="Arial" panose="020B0604020202020204" pitchFamily="34" charset="0"/>
              <a:buChar char="•"/>
            </a:pPr>
            <a:r>
              <a:rPr lang="en-US" sz="2400" dirty="0">
                <a:solidFill>
                  <a:schemeClr val="bg1"/>
                </a:solidFill>
                <a:latin typeface="Lato"/>
              </a:rPr>
              <a:t>Solutions-based, multi-sector, cross-agency</a:t>
            </a:r>
          </a:p>
          <a:p>
            <a:endParaRPr lang="en-US" sz="2400" dirty="0">
              <a:solidFill>
                <a:schemeClr val="bg1"/>
              </a:solidFill>
              <a:latin typeface="Lato"/>
            </a:endParaRPr>
          </a:p>
          <a:p>
            <a:pPr marL="342900" indent="-342900">
              <a:buFont typeface="Arial" panose="020B0604020202020204" pitchFamily="34" charset="0"/>
              <a:buChar char="•"/>
            </a:pPr>
            <a:r>
              <a:rPr lang="en-US" sz="2400" dirty="0">
                <a:solidFill>
                  <a:schemeClr val="bg1"/>
                </a:solidFill>
                <a:latin typeface="Lato"/>
              </a:rPr>
              <a:t>Aligned with SDGs, Rio Conventions, UNEA Decisions</a:t>
            </a:r>
          </a:p>
          <a:p>
            <a:endParaRPr lang="en-US" sz="2400" dirty="0">
              <a:solidFill>
                <a:schemeClr val="bg1"/>
              </a:solidFill>
              <a:latin typeface="Lato"/>
            </a:endParaRPr>
          </a:p>
          <a:p>
            <a:pPr marL="342900" indent="-342900">
              <a:buFont typeface="Arial" panose="020B0604020202020204" pitchFamily="34" charset="0"/>
              <a:buChar char="•"/>
            </a:pPr>
            <a:r>
              <a:rPr lang="en-US" sz="2400" dirty="0">
                <a:solidFill>
                  <a:schemeClr val="bg1"/>
                </a:solidFill>
                <a:latin typeface="Lato"/>
              </a:rPr>
              <a:t>Self-governing, co-financed</a:t>
            </a:r>
          </a:p>
          <a:p>
            <a:endParaRPr lang="en-US" sz="2400" dirty="0">
              <a:solidFill>
                <a:schemeClr val="bg1"/>
              </a:solidFill>
              <a:latin typeface="Lato"/>
            </a:endParaRPr>
          </a:p>
          <a:p>
            <a:pPr marL="342900" indent="-342900">
              <a:buFont typeface="Arial" panose="020B0604020202020204" pitchFamily="34" charset="0"/>
              <a:buChar char="•"/>
            </a:pPr>
            <a:r>
              <a:rPr lang="en-US" sz="2400" dirty="0">
                <a:solidFill>
                  <a:schemeClr val="bg1"/>
                </a:solidFill>
                <a:latin typeface="Lato"/>
              </a:rPr>
              <a:t>Informs UNEA – direct access to decision making processes</a:t>
            </a:r>
          </a:p>
          <a:p>
            <a:pPr marL="342900" indent="-342900">
              <a:buFont typeface="Arial" panose="020B0604020202020204" pitchFamily="34" charset="0"/>
              <a:buChar char="•"/>
            </a:pPr>
            <a:endParaRPr lang="en-US" sz="2400" dirty="0">
              <a:solidFill>
                <a:schemeClr val="bg1"/>
              </a:solidFill>
              <a:latin typeface="Lato"/>
            </a:endParaRPr>
          </a:p>
          <a:p>
            <a:pPr marL="342900" indent="-342900">
              <a:buFont typeface="Arial" panose="020B0604020202020204" pitchFamily="34" charset="0"/>
              <a:buChar char="•"/>
            </a:pPr>
            <a:r>
              <a:rPr lang="en-US" sz="2400" dirty="0">
                <a:solidFill>
                  <a:schemeClr val="bg1"/>
                </a:solidFill>
                <a:latin typeface="Lato"/>
              </a:rPr>
              <a:t>Commitment to Circular Economy, Resource Efficiency, Nature-based Solutions </a:t>
            </a:r>
          </a:p>
          <a:p>
            <a:pPr marL="342900" indent="-342900">
              <a:buFont typeface="Arial" panose="020B0604020202020204" pitchFamily="34" charset="0"/>
              <a:buChar char="•"/>
            </a:pPr>
            <a:endParaRPr lang="en-US" sz="2400" dirty="0">
              <a:solidFill>
                <a:schemeClr val="bg1"/>
              </a:solidFill>
              <a:latin typeface="Lato"/>
            </a:endParaRPr>
          </a:p>
          <a:p>
            <a:pPr marL="342900" indent="-342900">
              <a:buFont typeface="Arial" panose="020B0604020202020204" pitchFamily="34" charset="0"/>
              <a:buChar char="•"/>
            </a:pPr>
            <a:r>
              <a:rPr lang="en-US" sz="2400" dirty="0">
                <a:solidFill>
                  <a:schemeClr val="bg1"/>
                </a:solidFill>
                <a:latin typeface="Lato"/>
              </a:rPr>
              <a:t>Thrives on gaps</a:t>
            </a:r>
          </a:p>
          <a:p>
            <a:endParaRPr lang="en-US" sz="2400" dirty="0">
              <a:solidFill>
                <a:schemeClr val="bg1"/>
              </a:solidFill>
              <a:latin typeface="Lato"/>
            </a:endParaRPr>
          </a:p>
          <a:p>
            <a:pPr marL="342900" indent="-342900">
              <a:buFont typeface="Arial" panose="020B0604020202020204" pitchFamily="34" charset="0"/>
              <a:buChar char="•"/>
            </a:pPr>
            <a:r>
              <a:rPr lang="en-US" sz="2400" dirty="0">
                <a:solidFill>
                  <a:schemeClr val="bg1"/>
                </a:solidFill>
                <a:latin typeface="Lato"/>
              </a:rPr>
              <a:t>Promotes Deployment of innovative </a:t>
            </a:r>
            <a:r>
              <a:rPr lang="en-US" sz="2400" dirty="0" err="1">
                <a:solidFill>
                  <a:schemeClr val="bg1"/>
                </a:solidFill>
                <a:latin typeface="Lato"/>
              </a:rPr>
              <a:t>Sust</a:t>
            </a:r>
            <a:r>
              <a:rPr lang="en-US" sz="2400" dirty="0">
                <a:solidFill>
                  <a:schemeClr val="bg1"/>
                </a:solidFill>
                <a:latin typeface="Lato"/>
              </a:rPr>
              <a:t>. Tech, supported by policy incentives + innovative financing</a:t>
            </a:r>
          </a:p>
          <a:p>
            <a:endParaRPr lang="en-US" sz="2400" dirty="0">
              <a:solidFill>
                <a:schemeClr val="bg1"/>
              </a:solidFill>
              <a:latin typeface="Lato"/>
            </a:endParaRPr>
          </a:p>
          <a:p>
            <a:pPr marL="342900" indent="-342900">
              <a:buFont typeface="Arial" panose="020B0604020202020204" pitchFamily="34" charset="0"/>
              <a:buChar char="•"/>
            </a:pPr>
            <a:r>
              <a:rPr lang="en-US" sz="2400" dirty="0">
                <a:solidFill>
                  <a:schemeClr val="bg1"/>
                </a:solidFill>
                <a:latin typeface="Lato"/>
              </a:rPr>
              <a:t>Promotes access to Big Data and a digital ecosystem for the planet, strengthened by one global partnership</a:t>
            </a:r>
          </a:p>
          <a:p>
            <a:endParaRPr lang="en-US" sz="2400" dirty="0">
              <a:solidFill>
                <a:schemeClr val="bg1"/>
              </a:solidFill>
              <a:latin typeface="Lato"/>
            </a:endParaRPr>
          </a:p>
          <a:p>
            <a:pPr marL="342900" indent="-342900">
              <a:buFont typeface="Arial" panose="020B0604020202020204" pitchFamily="34" charset="0"/>
              <a:buChar char="•"/>
            </a:pPr>
            <a:r>
              <a:rPr lang="en-US" sz="2400" dirty="0">
                <a:solidFill>
                  <a:schemeClr val="bg1"/>
                </a:solidFill>
                <a:latin typeface="Lato"/>
              </a:rPr>
              <a:t> New metrics for measuring performance aligned with SDG indicators</a:t>
            </a:r>
          </a:p>
        </p:txBody>
      </p:sp>
    </p:spTree>
    <p:extLst>
      <p:ext uri="{BB962C8B-B14F-4D97-AF65-F5344CB8AC3E}">
        <p14:creationId xmlns:p14="http://schemas.microsoft.com/office/powerpoint/2010/main" val="252911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3000"/>
                                  </p:stCondLst>
                                  <p:childTnLst>
                                    <p:set>
                                      <p:cBhvr>
                                        <p:cTn id="6" dur="1" fill="hold">
                                          <p:stCondLst>
                                            <p:cond delay="0"/>
                                          </p:stCondLst>
                                        </p:cTn>
                                        <p:tgtEl>
                                          <p:spTgt spid="11">
                                            <p:bg/>
                                          </p:spTgt>
                                        </p:tgtEl>
                                        <p:attrNameLst>
                                          <p:attrName>style.visibility</p:attrName>
                                        </p:attrNameLst>
                                      </p:cBhvr>
                                      <p:to>
                                        <p:strVal val="visible"/>
                                      </p:to>
                                    </p:set>
                                    <p:animEffect transition="in" filter="wipe(up)">
                                      <p:cBhvr>
                                        <p:cTn id="7" dur="2000"/>
                                        <p:tgtEl>
                                          <p:spTgt spid="11">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300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up)">
                                      <p:cBhvr>
                                        <p:cTn id="12" dur="20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300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up)">
                                      <p:cBhvr>
                                        <p:cTn id="17" dur="2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300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wipe(up)">
                                      <p:cBhvr>
                                        <p:cTn id="22" dur="20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300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wipe(up)">
                                      <p:cBhvr>
                                        <p:cTn id="27" dur="2000"/>
                                        <p:tgtEl>
                                          <p:spTgt spid="1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3000"/>
                                  </p:stCondLst>
                                  <p:childTnLst>
                                    <p:set>
                                      <p:cBhvr>
                                        <p:cTn id="31" dur="1" fill="hold">
                                          <p:stCondLst>
                                            <p:cond delay="0"/>
                                          </p:stCondLst>
                                        </p:cTn>
                                        <p:tgtEl>
                                          <p:spTgt spid="11">
                                            <p:txEl>
                                              <p:pRg st="8" end="8"/>
                                            </p:txEl>
                                          </p:spTgt>
                                        </p:tgtEl>
                                        <p:attrNameLst>
                                          <p:attrName>style.visibility</p:attrName>
                                        </p:attrNameLst>
                                      </p:cBhvr>
                                      <p:to>
                                        <p:strVal val="visible"/>
                                      </p:to>
                                    </p:set>
                                    <p:animEffect transition="in" filter="wipe(up)">
                                      <p:cBhvr>
                                        <p:cTn id="32" dur="2000"/>
                                        <p:tgtEl>
                                          <p:spTgt spid="11">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3000"/>
                                  </p:stCondLst>
                                  <p:childTnLst>
                                    <p:set>
                                      <p:cBhvr>
                                        <p:cTn id="36" dur="1" fill="hold">
                                          <p:stCondLst>
                                            <p:cond delay="0"/>
                                          </p:stCondLst>
                                        </p:cTn>
                                        <p:tgtEl>
                                          <p:spTgt spid="11">
                                            <p:txEl>
                                              <p:pRg st="10" end="10"/>
                                            </p:txEl>
                                          </p:spTgt>
                                        </p:tgtEl>
                                        <p:attrNameLst>
                                          <p:attrName>style.visibility</p:attrName>
                                        </p:attrNameLst>
                                      </p:cBhvr>
                                      <p:to>
                                        <p:strVal val="visible"/>
                                      </p:to>
                                    </p:set>
                                    <p:animEffect transition="in" filter="wipe(up)">
                                      <p:cBhvr>
                                        <p:cTn id="37" dur="2000"/>
                                        <p:tgtEl>
                                          <p:spTgt spid="11">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3000"/>
                                  </p:stCondLst>
                                  <p:childTnLst>
                                    <p:set>
                                      <p:cBhvr>
                                        <p:cTn id="41" dur="1" fill="hold">
                                          <p:stCondLst>
                                            <p:cond delay="0"/>
                                          </p:stCondLst>
                                        </p:cTn>
                                        <p:tgtEl>
                                          <p:spTgt spid="11">
                                            <p:txEl>
                                              <p:pRg st="12" end="12"/>
                                            </p:txEl>
                                          </p:spTgt>
                                        </p:tgtEl>
                                        <p:attrNameLst>
                                          <p:attrName>style.visibility</p:attrName>
                                        </p:attrNameLst>
                                      </p:cBhvr>
                                      <p:to>
                                        <p:strVal val="visible"/>
                                      </p:to>
                                    </p:set>
                                    <p:animEffect transition="in" filter="wipe(up)">
                                      <p:cBhvr>
                                        <p:cTn id="42" dur="2000"/>
                                        <p:tgtEl>
                                          <p:spTgt spid="11">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3000"/>
                                  </p:stCondLst>
                                  <p:childTnLst>
                                    <p:set>
                                      <p:cBhvr>
                                        <p:cTn id="46" dur="1" fill="hold">
                                          <p:stCondLst>
                                            <p:cond delay="0"/>
                                          </p:stCondLst>
                                        </p:cTn>
                                        <p:tgtEl>
                                          <p:spTgt spid="11">
                                            <p:txEl>
                                              <p:pRg st="14" end="14"/>
                                            </p:txEl>
                                          </p:spTgt>
                                        </p:tgtEl>
                                        <p:attrNameLst>
                                          <p:attrName>style.visibility</p:attrName>
                                        </p:attrNameLst>
                                      </p:cBhvr>
                                      <p:to>
                                        <p:strVal val="visible"/>
                                      </p:to>
                                    </p:set>
                                    <p:animEffect transition="in" filter="wipe(up)">
                                      <p:cBhvr>
                                        <p:cTn id="47" dur="2000"/>
                                        <p:tgtEl>
                                          <p:spTgt spid="11">
                                            <p:txEl>
                                              <p:pRg st="14" end="1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3000"/>
                                  </p:stCondLst>
                                  <p:childTnLst>
                                    <p:set>
                                      <p:cBhvr>
                                        <p:cTn id="51" dur="1" fill="hold">
                                          <p:stCondLst>
                                            <p:cond delay="0"/>
                                          </p:stCondLst>
                                        </p:cTn>
                                        <p:tgtEl>
                                          <p:spTgt spid="11">
                                            <p:txEl>
                                              <p:pRg st="16" end="16"/>
                                            </p:txEl>
                                          </p:spTgt>
                                        </p:tgtEl>
                                        <p:attrNameLst>
                                          <p:attrName>style.visibility</p:attrName>
                                        </p:attrNameLst>
                                      </p:cBhvr>
                                      <p:to>
                                        <p:strVal val="visible"/>
                                      </p:to>
                                    </p:set>
                                    <p:animEffect transition="in" filter="wipe(up)">
                                      <p:cBhvr>
                                        <p:cTn id="52" dur="2000"/>
                                        <p:tgtEl>
                                          <p:spTgt spid="11">
                                            <p:txEl>
                                              <p:pRg st="16" end="1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3000"/>
                                  </p:stCondLst>
                                  <p:childTnLst>
                                    <p:set>
                                      <p:cBhvr>
                                        <p:cTn id="56" dur="1" fill="hold">
                                          <p:stCondLst>
                                            <p:cond delay="0"/>
                                          </p:stCondLst>
                                        </p:cTn>
                                        <p:tgtEl>
                                          <p:spTgt spid="11">
                                            <p:txEl>
                                              <p:pRg st="18" end="18"/>
                                            </p:txEl>
                                          </p:spTgt>
                                        </p:tgtEl>
                                        <p:attrNameLst>
                                          <p:attrName>style.visibility</p:attrName>
                                        </p:attrNameLst>
                                      </p:cBhvr>
                                      <p:to>
                                        <p:strVal val="visible"/>
                                      </p:to>
                                    </p:set>
                                    <p:animEffect transition="in" filter="wipe(up)">
                                      <p:cBhvr>
                                        <p:cTn id="57" dur="2000"/>
                                        <p:tgtEl>
                                          <p:spTgt spid="11">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3200400"/>
            <a:ext cx="11506200" cy="5601533"/>
          </a:xfrm>
        </p:spPr>
        <p:txBody>
          <a:bodyPr/>
          <a:lstStyle/>
          <a:p>
            <a:r>
              <a:rPr lang="en-US" sz="2800" dirty="0"/>
              <a:t>6- Create a global partnership for Big Data and Digital platform for the planet</a:t>
            </a:r>
            <a:br>
              <a:rPr lang="en-US" sz="2800" dirty="0"/>
            </a:br>
            <a:br>
              <a:rPr lang="en-US" sz="2800" dirty="0"/>
            </a:br>
            <a:r>
              <a:rPr lang="en-US" sz="2800" dirty="0"/>
              <a:t>7- Define the scope and type of Big data and technologies required to achieve the global goals and environmental targets</a:t>
            </a:r>
            <a:br>
              <a:rPr lang="en-US" sz="2800" dirty="0"/>
            </a:br>
            <a:br>
              <a:rPr lang="en-US" sz="2800" dirty="0"/>
            </a:br>
            <a:r>
              <a:rPr lang="en-US" sz="2800" dirty="0"/>
              <a:t>8- Catalyze the deployment of technologies required to achieve agreed goals</a:t>
            </a:r>
            <a:br>
              <a:rPr lang="en-US" sz="2800" dirty="0"/>
            </a:br>
            <a:br>
              <a:rPr lang="en-US" sz="2800" dirty="0"/>
            </a:br>
            <a:r>
              <a:rPr lang="en-US" sz="2800" dirty="0"/>
              <a:t>9- Empower citizen science</a:t>
            </a:r>
            <a:br>
              <a:rPr lang="en-US" sz="2800" dirty="0"/>
            </a:br>
            <a:br>
              <a:rPr lang="en-US" sz="2800" dirty="0"/>
            </a:br>
            <a:r>
              <a:rPr lang="en-US" sz="2800" dirty="0"/>
              <a:t>8- Take bold, urgent , sustained, inclusive and transformative, integrated  action </a:t>
            </a:r>
          </a:p>
        </p:txBody>
      </p:sp>
      <p:sp>
        <p:nvSpPr>
          <p:cNvPr id="3" name="TextBox 2"/>
          <p:cNvSpPr txBox="1"/>
          <p:nvPr/>
        </p:nvSpPr>
        <p:spPr>
          <a:xfrm>
            <a:off x="812800" y="381000"/>
            <a:ext cx="11531600" cy="2308324"/>
          </a:xfrm>
          <a:prstGeom prst="rect">
            <a:avLst/>
          </a:prstGeom>
          <a:noFill/>
        </p:spPr>
        <p:txBody>
          <a:bodyPr wrap="square" rtlCol="0">
            <a:spAutoFit/>
          </a:bodyPr>
          <a:lstStyle/>
          <a:p>
            <a:pPr algn="ctr"/>
            <a:r>
              <a:rPr lang="en-US" sz="3600" b="1" dirty="0">
                <a:solidFill>
                  <a:schemeClr val="accent1"/>
                </a:solidFill>
              </a:rPr>
              <a:t>UN WORKING GROUP ON BIG DATA AND DIGITAL ECOSYSTEM FOR THE PLANET</a:t>
            </a:r>
            <a:endParaRPr lang="en-US" sz="3600" u="sng" dirty="0">
              <a:solidFill>
                <a:schemeClr val="accent1">
                  <a:lumMod val="60000"/>
                  <a:lumOff val="40000"/>
                </a:schemeClr>
              </a:solidFill>
            </a:endParaRPr>
          </a:p>
          <a:p>
            <a:pPr algn="ctr"/>
            <a:endParaRPr lang="en-US" sz="3600" b="1" u="sng" dirty="0">
              <a:solidFill>
                <a:schemeClr val="accent1">
                  <a:lumMod val="60000"/>
                  <a:lumOff val="40000"/>
                </a:schemeClr>
              </a:solidFill>
            </a:endParaRPr>
          </a:p>
          <a:p>
            <a:pPr algn="ctr"/>
            <a:r>
              <a:rPr lang="en-US" sz="3600" u="sng" dirty="0">
                <a:solidFill>
                  <a:schemeClr val="accent1">
                    <a:lumMod val="60000"/>
                    <a:lumOff val="40000"/>
                  </a:schemeClr>
                </a:solidFill>
              </a:rPr>
              <a:t>APPROACH &amp; KEY OBJECTIVES</a:t>
            </a:r>
          </a:p>
        </p:txBody>
      </p:sp>
    </p:spTree>
    <p:extLst>
      <p:ext uri="{BB962C8B-B14F-4D97-AF65-F5344CB8AC3E}">
        <p14:creationId xmlns:p14="http://schemas.microsoft.com/office/powerpoint/2010/main" val="4102278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object 3"/>
          <p:cNvSpPr/>
          <p:nvPr/>
        </p:nvSpPr>
        <p:spPr>
          <a:xfrm>
            <a:off x="381141" y="3124200"/>
            <a:ext cx="3149459" cy="6155806"/>
          </a:xfrm>
          <a:custGeom>
            <a:avLst/>
            <a:gdLst/>
            <a:ahLst/>
            <a:cxnLst/>
            <a:rect l="l" t="t" r="r" b="b"/>
            <a:pathLst>
              <a:path w="3086100" h="3034665">
                <a:moveTo>
                  <a:pt x="3086100" y="0"/>
                </a:moveTo>
                <a:lnTo>
                  <a:pt x="0" y="12700"/>
                </a:lnTo>
                <a:lnTo>
                  <a:pt x="1734" y="3034259"/>
                </a:lnTo>
                <a:lnTo>
                  <a:pt x="3086100" y="2416248"/>
                </a:lnTo>
                <a:lnTo>
                  <a:pt x="3086100" y="0"/>
                </a:lnTo>
                <a:close/>
              </a:path>
            </a:pathLst>
          </a:custGeom>
          <a:solidFill>
            <a:srgbClr val="3187B2"/>
          </a:solidFill>
        </p:spPr>
        <p:txBody>
          <a:bodyPr wrap="square" lIns="0" tIns="0" rIns="0" bIns="0" rtlCol="0"/>
          <a:lstStyle/>
          <a:p>
            <a:endParaRPr/>
          </a:p>
        </p:txBody>
      </p:sp>
      <p:sp>
        <p:nvSpPr>
          <p:cNvPr id="11" name="object 11"/>
          <p:cNvSpPr/>
          <p:nvPr/>
        </p:nvSpPr>
        <p:spPr>
          <a:xfrm>
            <a:off x="264876" y="1697844"/>
            <a:ext cx="3084195" cy="45719"/>
          </a:xfrm>
          <a:custGeom>
            <a:avLst/>
            <a:gdLst/>
            <a:ahLst/>
            <a:cxnLst/>
            <a:rect l="l" t="t" r="r" b="b"/>
            <a:pathLst>
              <a:path w="3084195" h="461645">
                <a:moveTo>
                  <a:pt x="3083744" y="0"/>
                </a:moveTo>
                <a:lnTo>
                  <a:pt x="0" y="36911"/>
                </a:lnTo>
                <a:lnTo>
                  <a:pt x="0" y="461366"/>
                </a:lnTo>
                <a:lnTo>
                  <a:pt x="3083744" y="0"/>
                </a:lnTo>
                <a:close/>
              </a:path>
            </a:pathLst>
          </a:custGeom>
          <a:solidFill>
            <a:srgbClr val="334C54"/>
          </a:solidFill>
        </p:spPr>
        <p:txBody>
          <a:bodyPr wrap="square" lIns="0" tIns="0" rIns="0" bIns="0" rtlCol="0"/>
          <a:lstStyle/>
          <a:p>
            <a:endParaRPr dirty="0"/>
          </a:p>
        </p:txBody>
      </p:sp>
      <p:sp>
        <p:nvSpPr>
          <p:cNvPr id="10" name="object 10"/>
          <p:cNvSpPr/>
          <p:nvPr/>
        </p:nvSpPr>
        <p:spPr>
          <a:xfrm rot="413735">
            <a:off x="317555" y="1683578"/>
            <a:ext cx="3093720" cy="314934"/>
          </a:xfrm>
          <a:custGeom>
            <a:avLst/>
            <a:gdLst/>
            <a:ahLst/>
            <a:cxnLst/>
            <a:rect l="l" t="t" r="r" b="b"/>
            <a:pathLst>
              <a:path w="3093720" h="831214">
                <a:moveTo>
                  <a:pt x="3093590" y="0"/>
                </a:moveTo>
                <a:lnTo>
                  <a:pt x="0" y="465033"/>
                </a:lnTo>
                <a:lnTo>
                  <a:pt x="0" y="830883"/>
                </a:lnTo>
                <a:lnTo>
                  <a:pt x="3093590" y="0"/>
                </a:lnTo>
                <a:close/>
              </a:path>
            </a:pathLst>
          </a:custGeom>
          <a:solidFill>
            <a:srgbClr val="296B91"/>
          </a:solidFill>
        </p:spPr>
        <p:txBody>
          <a:bodyPr wrap="square" lIns="0" tIns="0" rIns="0" bIns="0" rtlCol="0"/>
          <a:lstStyle/>
          <a:p>
            <a:endParaRPr/>
          </a:p>
        </p:txBody>
      </p:sp>
      <p:sp>
        <p:nvSpPr>
          <p:cNvPr id="18" name="TextBox 17"/>
          <p:cNvSpPr txBox="1"/>
          <p:nvPr/>
        </p:nvSpPr>
        <p:spPr>
          <a:xfrm>
            <a:off x="267085" y="895360"/>
            <a:ext cx="3630920" cy="830997"/>
          </a:xfrm>
          <a:prstGeom prst="rect">
            <a:avLst/>
          </a:prstGeom>
          <a:noFill/>
        </p:spPr>
        <p:txBody>
          <a:bodyPr wrap="square" rtlCol="0">
            <a:spAutoFit/>
          </a:bodyPr>
          <a:lstStyle/>
          <a:p>
            <a:r>
              <a:rPr lang="en-US" sz="4800" b="1" dirty="0">
                <a:solidFill>
                  <a:schemeClr val="accent1"/>
                </a:solidFill>
              </a:rPr>
              <a:t>CONVENES</a:t>
            </a:r>
            <a:endParaRPr lang="en-US" sz="2800" b="1" dirty="0">
              <a:solidFill>
                <a:schemeClr val="accent1"/>
              </a:solidFill>
            </a:endParaRPr>
          </a:p>
        </p:txBody>
      </p:sp>
      <p:sp>
        <p:nvSpPr>
          <p:cNvPr id="3" name="Rectangle 2"/>
          <p:cNvSpPr/>
          <p:nvPr/>
        </p:nvSpPr>
        <p:spPr>
          <a:xfrm>
            <a:off x="892725" y="4208040"/>
            <a:ext cx="4082086" cy="2704971"/>
          </a:xfrm>
          <a:prstGeom prst="rect">
            <a:avLst/>
          </a:prstGeom>
        </p:spPr>
        <p:txBody>
          <a:bodyPr wrap="square">
            <a:spAutoFit/>
          </a:bodyPr>
          <a:lstStyle/>
          <a:p>
            <a:pPr marL="12700" marR="5080">
              <a:lnSpc>
                <a:spcPct val="122700"/>
              </a:lnSpc>
              <a:spcBef>
                <a:spcPts val="100"/>
              </a:spcBef>
              <a:tabLst>
                <a:tab pos="1426210" algn="l"/>
              </a:tabLst>
            </a:pPr>
            <a:r>
              <a:rPr lang="en-US" sz="3200" spc="-114" dirty="0">
                <a:solidFill>
                  <a:srgbClr val="FFFFFF"/>
                </a:solidFill>
                <a:latin typeface="Lato-Light"/>
                <a:cs typeface="Lato-Light"/>
              </a:rPr>
              <a:t> </a:t>
            </a:r>
            <a:r>
              <a:rPr lang="en-US" sz="3200" spc="-15" dirty="0">
                <a:solidFill>
                  <a:srgbClr val="FFFFFF"/>
                </a:solidFill>
                <a:latin typeface="Lato-Light"/>
                <a:cs typeface="Lato-Light"/>
              </a:rPr>
              <a:t> </a:t>
            </a:r>
            <a:r>
              <a:rPr lang="en-US" sz="4000" b="1" dirty="0">
                <a:solidFill>
                  <a:srgbClr val="FFFFFF"/>
                </a:solidFill>
                <a:latin typeface="Lato-Light"/>
                <a:cs typeface="Lato-Light"/>
              </a:rPr>
              <a:t>3000+ </a:t>
            </a:r>
            <a:endParaRPr lang="en-US" sz="4000" b="1" spc="-35" dirty="0">
              <a:solidFill>
                <a:srgbClr val="FFFFFF"/>
              </a:solidFill>
              <a:latin typeface="Lato-Light"/>
              <a:cs typeface="Lato-Light"/>
            </a:endParaRPr>
          </a:p>
          <a:p>
            <a:pPr marL="12700" marR="5080">
              <a:lnSpc>
                <a:spcPct val="122700"/>
              </a:lnSpc>
              <a:spcBef>
                <a:spcPts val="100"/>
              </a:spcBef>
              <a:tabLst>
                <a:tab pos="1426210" algn="l"/>
              </a:tabLst>
            </a:pPr>
            <a:r>
              <a:rPr lang="en-US" sz="3200" spc="-35" dirty="0">
                <a:solidFill>
                  <a:srgbClr val="FFFFFF"/>
                </a:solidFill>
                <a:latin typeface="Lato-Light"/>
                <a:cs typeface="Lato-Light"/>
              </a:rPr>
              <a:t>affiliated </a:t>
            </a:r>
          </a:p>
          <a:p>
            <a:pPr marL="12700" marR="5080">
              <a:lnSpc>
                <a:spcPct val="122700"/>
              </a:lnSpc>
              <a:spcBef>
                <a:spcPts val="100"/>
              </a:spcBef>
              <a:tabLst>
                <a:tab pos="1426210" algn="l"/>
              </a:tabLst>
            </a:pPr>
            <a:r>
              <a:rPr lang="en-US" sz="3200" spc="-35" dirty="0">
                <a:solidFill>
                  <a:srgbClr val="FFFFFF"/>
                </a:solidFill>
                <a:latin typeface="Lato-Light"/>
                <a:cs typeface="Lato-Light"/>
              </a:rPr>
              <a:t>institutions </a:t>
            </a:r>
          </a:p>
          <a:p>
            <a:pPr marL="12700" marR="5080">
              <a:lnSpc>
                <a:spcPct val="122700"/>
              </a:lnSpc>
              <a:spcBef>
                <a:spcPts val="100"/>
              </a:spcBef>
              <a:tabLst>
                <a:tab pos="1426210" algn="l"/>
              </a:tabLst>
            </a:pPr>
            <a:r>
              <a:rPr lang="en-US" sz="3200" spc="-5" dirty="0">
                <a:solidFill>
                  <a:srgbClr val="FFFFFF"/>
                </a:solidFill>
                <a:latin typeface="Lato-Light"/>
                <a:cs typeface="Lato-Light"/>
              </a:rPr>
              <a:t>worldwide</a:t>
            </a:r>
            <a:r>
              <a:rPr lang="en-US" spc="-5" dirty="0">
                <a:solidFill>
                  <a:srgbClr val="FFFFFF"/>
                </a:solidFill>
                <a:latin typeface="Lato-Light"/>
                <a:cs typeface="Lato-Light"/>
              </a:rPr>
              <a:t>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442" y="300099"/>
            <a:ext cx="8487738" cy="5648201"/>
          </a:xfrm>
          <a:prstGeom prst="rect">
            <a:avLst/>
          </a:prstGeom>
        </p:spPr>
      </p:pic>
      <p:sp>
        <p:nvSpPr>
          <p:cNvPr id="70" name="object 2"/>
          <p:cNvSpPr/>
          <p:nvPr/>
        </p:nvSpPr>
        <p:spPr>
          <a:xfrm>
            <a:off x="3683000" y="5988540"/>
            <a:ext cx="2583622" cy="3398374"/>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1042" y="6460826"/>
            <a:ext cx="6333758" cy="2819180"/>
          </a:xfrm>
          <a:prstGeom prst="rect">
            <a:avLst/>
          </a:prstGeom>
        </p:spPr>
      </p:pic>
      <p:sp>
        <p:nvSpPr>
          <p:cNvPr id="12" name="object 7"/>
          <p:cNvSpPr/>
          <p:nvPr/>
        </p:nvSpPr>
        <p:spPr>
          <a:xfrm>
            <a:off x="1092733" y="2006247"/>
            <a:ext cx="1428480" cy="778950"/>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2806731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787400" y="1298879"/>
            <a:ext cx="3088005" cy="283436"/>
          </a:xfrm>
          <a:custGeom>
            <a:avLst/>
            <a:gdLst/>
            <a:ahLst/>
            <a:cxnLst/>
            <a:rect l="l" t="t" r="r" b="b"/>
            <a:pathLst>
              <a:path w="3088004" h="831214">
                <a:moveTo>
                  <a:pt x="3087436" y="0"/>
                </a:moveTo>
                <a:lnTo>
                  <a:pt x="0" y="830883"/>
                </a:lnTo>
                <a:lnTo>
                  <a:pt x="3087436" y="365850"/>
                </a:lnTo>
                <a:lnTo>
                  <a:pt x="3087436" y="0"/>
                </a:lnTo>
                <a:close/>
              </a:path>
            </a:pathLst>
          </a:custGeom>
          <a:solidFill>
            <a:srgbClr val="286789"/>
          </a:solidFill>
        </p:spPr>
        <p:txBody>
          <a:bodyPr wrap="square" lIns="0" tIns="0" rIns="0" bIns="0" rtlCol="0"/>
          <a:lstStyle/>
          <a:p>
            <a:endParaRPr/>
          </a:p>
        </p:txBody>
      </p:sp>
      <p:sp>
        <p:nvSpPr>
          <p:cNvPr id="5" name="object 5"/>
          <p:cNvSpPr/>
          <p:nvPr/>
        </p:nvSpPr>
        <p:spPr>
          <a:xfrm>
            <a:off x="1375727" y="1440597"/>
            <a:ext cx="3090545" cy="230822"/>
          </a:xfrm>
          <a:custGeom>
            <a:avLst/>
            <a:gdLst/>
            <a:ahLst/>
            <a:cxnLst/>
            <a:rect l="l" t="t" r="r" b="b"/>
            <a:pathLst>
              <a:path w="3090545" h="461645">
                <a:moveTo>
                  <a:pt x="3090291" y="0"/>
                </a:moveTo>
                <a:lnTo>
                  <a:pt x="0" y="461366"/>
                </a:lnTo>
                <a:lnTo>
                  <a:pt x="3090291" y="424454"/>
                </a:lnTo>
                <a:lnTo>
                  <a:pt x="3090291" y="0"/>
                </a:lnTo>
                <a:close/>
              </a:path>
            </a:pathLst>
          </a:custGeom>
          <a:solidFill>
            <a:srgbClr val="3187B2">
              <a:alpha val="28329"/>
            </a:srgbClr>
          </a:solidFill>
        </p:spPr>
        <p:txBody>
          <a:bodyPr wrap="square" lIns="0" tIns="0" rIns="0" bIns="0" rtlCol="0"/>
          <a:lstStyle/>
          <a:p>
            <a:endParaRPr/>
          </a:p>
        </p:txBody>
      </p:sp>
      <p:sp>
        <p:nvSpPr>
          <p:cNvPr id="6" name="object 6"/>
          <p:cNvSpPr/>
          <p:nvPr/>
        </p:nvSpPr>
        <p:spPr>
          <a:xfrm>
            <a:off x="4953000" y="2362200"/>
            <a:ext cx="6654800" cy="6261100"/>
          </a:xfrm>
          <a:custGeom>
            <a:avLst/>
            <a:gdLst/>
            <a:ahLst/>
            <a:cxnLst/>
            <a:rect l="l" t="t" r="r" b="b"/>
            <a:pathLst>
              <a:path w="6654800" h="6261100">
                <a:moveTo>
                  <a:pt x="0" y="0"/>
                </a:moveTo>
                <a:lnTo>
                  <a:pt x="6654800" y="0"/>
                </a:lnTo>
                <a:lnTo>
                  <a:pt x="6654800" y="6261100"/>
                </a:lnTo>
                <a:lnTo>
                  <a:pt x="0" y="6261100"/>
                </a:lnTo>
                <a:lnTo>
                  <a:pt x="0" y="0"/>
                </a:lnTo>
                <a:close/>
              </a:path>
            </a:pathLst>
          </a:custGeom>
          <a:solidFill>
            <a:srgbClr val="FFFFFF"/>
          </a:solidFill>
        </p:spPr>
        <p:txBody>
          <a:bodyPr wrap="square" lIns="0" tIns="0" rIns="0" bIns="0" rtlCol="0"/>
          <a:lstStyle/>
          <a:p>
            <a:endParaRPr/>
          </a:p>
        </p:txBody>
      </p:sp>
      <p:sp>
        <p:nvSpPr>
          <p:cNvPr id="9" name="object 9"/>
          <p:cNvSpPr txBox="1"/>
          <p:nvPr/>
        </p:nvSpPr>
        <p:spPr>
          <a:xfrm>
            <a:off x="10272831" y="184150"/>
            <a:ext cx="2295318" cy="389337"/>
          </a:xfrm>
          <a:prstGeom prst="rect">
            <a:avLst/>
          </a:prstGeom>
        </p:spPr>
        <p:txBody>
          <a:bodyPr vert="horz" wrap="square" lIns="0" tIns="12700" rIns="0" bIns="0" rtlCol="0">
            <a:spAutoFit/>
          </a:bodyPr>
          <a:lstStyle/>
          <a:p>
            <a:pPr marL="12700" marR="5080">
              <a:lnSpc>
                <a:spcPct val="122700"/>
              </a:lnSpc>
              <a:spcBef>
                <a:spcPts val="100"/>
              </a:spcBef>
              <a:tabLst>
                <a:tab pos="1426210" algn="l"/>
              </a:tabLst>
            </a:pPr>
            <a:r>
              <a:rPr sz="2200" dirty="0">
                <a:solidFill>
                  <a:srgbClr val="FFFFFF"/>
                </a:solidFill>
                <a:latin typeface="Lato-Medium"/>
                <a:cs typeface="Lato-Medium"/>
              </a:rPr>
              <a:t>”</a:t>
            </a:r>
            <a:endParaRPr sz="2200" dirty="0">
              <a:latin typeface="Lato-Medium"/>
              <a:cs typeface="Lato-Medium"/>
            </a:endParaRPr>
          </a:p>
        </p:txBody>
      </p:sp>
      <p:sp>
        <p:nvSpPr>
          <p:cNvPr id="12" name="object 12"/>
          <p:cNvSpPr/>
          <p:nvPr/>
        </p:nvSpPr>
        <p:spPr>
          <a:xfrm>
            <a:off x="5848792" y="2894716"/>
            <a:ext cx="1109662" cy="461249"/>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13"/>
          <p:cNvSpPr/>
          <p:nvPr/>
        </p:nvSpPr>
        <p:spPr>
          <a:xfrm>
            <a:off x="7861300" y="3570466"/>
            <a:ext cx="1231900" cy="50615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4" name="object 14"/>
          <p:cNvSpPr/>
          <p:nvPr/>
        </p:nvSpPr>
        <p:spPr>
          <a:xfrm>
            <a:off x="9642383" y="3403600"/>
            <a:ext cx="974816" cy="9779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7505700" y="2681208"/>
            <a:ext cx="1304154" cy="531891"/>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6" name="object 16"/>
          <p:cNvSpPr/>
          <p:nvPr/>
        </p:nvSpPr>
        <p:spPr>
          <a:xfrm>
            <a:off x="9212174" y="2695783"/>
            <a:ext cx="1669653" cy="461565"/>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5667852" y="4522412"/>
            <a:ext cx="1171271" cy="653733"/>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9" name="object 19"/>
          <p:cNvSpPr/>
          <p:nvPr/>
        </p:nvSpPr>
        <p:spPr>
          <a:xfrm>
            <a:off x="9575800" y="4610100"/>
            <a:ext cx="1231900" cy="493842"/>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0" name="object 20"/>
          <p:cNvSpPr/>
          <p:nvPr/>
        </p:nvSpPr>
        <p:spPr>
          <a:xfrm>
            <a:off x="7708900" y="4394200"/>
            <a:ext cx="914400" cy="914400"/>
          </a:xfrm>
          <a:prstGeom prst="rect">
            <a:avLst/>
          </a:prstGeom>
          <a:blipFill>
            <a:blip r:embed="rId9"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1" name="object 21"/>
          <p:cNvSpPr/>
          <p:nvPr/>
        </p:nvSpPr>
        <p:spPr>
          <a:xfrm>
            <a:off x="7560035" y="5656592"/>
            <a:ext cx="1401366" cy="401307"/>
          </a:xfrm>
          <a:prstGeom prst="rect">
            <a:avLst/>
          </a:prstGeom>
          <a:blipFill>
            <a:blip r:embed="rId10"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2" name="object 22"/>
          <p:cNvSpPr/>
          <p:nvPr/>
        </p:nvSpPr>
        <p:spPr>
          <a:xfrm>
            <a:off x="5466805" y="5651500"/>
            <a:ext cx="1491649" cy="368300"/>
          </a:xfrm>
          <a:prstGeom prst="rect">
            <a:avLst/>
          </a:prstGeom>
          <a:blipFill>
            <a:blip r:embed="rId11"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3" name="object 23"/>
          <p:cNvSpPr/>
          <p:nvPr/>
        </p:nvSpPr>
        <p:spPr>
          <a:xfrm>
            <a:off x="9461500" y="5897892"/>
            <a:ext cx="1524000" cy="350508"/>
          </a:xfrm>
          <a:prstGeom prst="rect">
            <a:avLst/>
          </a:prstGeom>
          <a:blipFill>
            <a:blip r:embed="rId1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4" name="object 24"/>
          <p:cNvSpPr/>
          <p:nvPr/>
        </p:nvSpPr>
        <p:spPr>
          <a:xfrm>
            <a:off x="7835900" y="6515100"/>
            <a:ext cx="711200" cy="709629"/>
          </a:xfrm>
          <a:prstGeom prst="rect">
            <a:avLst/>
          </a:prstGeom>
          <a:blipFill>
            <a:blip r:embed="rId1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5" name="object 25"/>
          <p:cNvSpPr/>
          <p:nvPr/>
        </p:nvSpPr>
        <p:spPr>
          <a:xfrm>
            <a:off x="5499100" y="6553200"/>
            <a:ext cx="1331513" cy="529175"/>
          </a:xfrm>
          <a:prstGeom prst="rect">
            <a:avLst/>
          </a:prstGeom>
          <a:blipFill>
            <a:blip r:embed="rId1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6" name="object 26"/>
          <p:cNvSpPr/>
          <p:nvPr/>
        </p:nvSpPr>
        <p:spPr>
          <a:xfrm>
            <a:off x="9855200" y="6546418"/>
            <a:ext cx="838200" cy="921182"/>
          </a:xfrm>
          <a:prstGeom prst="rect">
            <a:avLst/>
          </a:prstGeom>
          <a:blipFill>
            <a:blip r:embed="rId15"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7" name="object 27"/>
          <p:cNvSpPr/>
          <p:nvPr/>
        </p:nvSpPr>
        <p:spPr>
          <a:xfrm>
            <a:off x="8784454" y="7601928"/>
            <a:ext cx="939800" cy="589285"/>
          </a:xfrm>
          <a:prstGeom prst="rect">
            <a:avLst/>
          </a:prstGeom>
          <a:blipFill>
            <a:blip r:embed="rId16"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8" name="object 28"/>
          <p:cNvSpPr/>
          <p:nvPr/>
        </p:nvSpPr>
        <p:spPr>
          <a:xfrm>
            <a:off x="6520950" y="7585918"/>
            <a:ext cx="1276850" cy="513213"/>
          </a:xfrm>
          <a:prstGeom prst="rect">
            <a:avLst/>
          </a:prstGeom>
          <a:blipFill>
            <a:blip r:embed="rId17"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9" name="object 29"/>
          <p:cNvSpPr/>
          <p:nvPr/>
        </p:nvSpPr>
        <p:spPr>
          <a:xfrm>
            <a:off x="5484975" y="3647638"/>
            <a:ext cx="2317126" cy="629930"/>
          </a:xfrm>
          <a:prstGeom prst="rect">
            <a:avLst/>
          </a:prstGeom>
          <a:blipFill>
            <a:blip r:embed="rId18"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4" name="Rectangle 33"/>
          <p:cNvSpPr/>
          <p:nvPr/>
        </p:nvSpPr>
        <p:spPr>
          <a:xfrm>
            <a:off x="169903" y="2468895"/>
            <a:ext cx="5407834" cy="7293792"/>
          </a:xfrm>
          <a:prstGeom prst="rect">
            <a:avLst/>
          </a:prstGeom>
        </p:spPr>
        <p:txBody>
          <a:bodyPr wrap="square">
            <a:spAutoFit/>
          </a:bodyPr>
          <a:lstStyle/>
          <a:p>
            <a:pPr marL="610235" indent="-171450">
              <a:lnSpc>
                <a:spcPct val="100000"/>
              </a:lnSpc>
              <a:spcBef>
                <a:spcPts val="100"/>
              </a:spcBef>
              <a:buFont typeface="Lucida Grande"/>
              <a:buChar char="✓"/>
              <a:tabLst>
                <a:tab pos="610870" algn="l"/>
              </a:tabLst>
            </a:pPr>
            <a:r>
              <a:rPr lang="en-US" sz="2000" b="1" spc="-20" dirty="0">
                <a:solidFill>
                  <a:srgbClr val="FFFFFF"/>
                </a:solidFill>
                <a:latin typeface="Lato"/>
                <a:cs typeface="Lato"/>
              </a:rPr>
              <a:t>Technology</a:t>
            </a:r>
            <a:r>
              <a:rPr lang="en-US" sz="2000" b="1" spc="-40" dirty="0">
                <a:solidFill>
                  <a:srgbClr val="FFFFFF"/>
                </a:solidFill>
                <a:latin typeface="Lato"/>
                <a:cs typeface="Lato"/>
              </a:rPr>
              <a:t> </a:t>
            </a:r>
            <a:r>
              <a:rPr lang="en-US" sz="2000" b="1" spc="-5" dirty="0">
                <a:solidFill>
                  <a:srgbClr val="FFFFFF"/>
                </a:solidFill>
                <a:latin typeface="Lato"/>
                <a:cs typeface="Lato"/>
              </a:rPr>
              <a:t>giants</a:t>
            </a:r>
          </a:p>
          <a:p>
            <a:pPr marL="438785">
              <a:lnSpc>
                <a:spcPct val="100000"/>
              </a:lnSpc>
              <a:spcBef>
                <a:spcPts val="100"/>
              </a:spcBef>
              <a:tabLst>
                <a:tab pos="610870" algn="l"/>
              </a:tabLst>
            </a:pPr>
            <a:endParaRPr lang="en-US" sz="2000" b="1" dirty="0">
              <a:latin typeface="Lato"/>
              <a:cs typeface="Lato"/>
            </a:endParaRPr>
          </a:p>
          <a:p>
            <a:pPr marL="438785">
              <a:lnSpc>
                <a:spcPct val="100000"/>
              </a:lnSpc>
              <a:spcBef>
                <a:spcPts val="100"/>
              </a:spcBef>
              <a:tabLst>
                <a:tab pos="610870" algn="l"/>
              </a:tabLst>
            </a:pPr>
            <a:endParaRPr lang="en-US" sz="2000" b="1" dirty="0">
              <a:latin typeface="Lato"/>
              <a:cs typeface="Lato"/>
            </a:endParaRPr>
          </a:p>
          <a:p>
            <a:pPr marL="610235" marR="517525" indent="-171450">
              <a:lnSpc>
                <a:spcPct val="122900"/>
              </a:lnSpc>
              <a:spcBef>
                <a:spcPts val="700"/>
              </a:spcBef>
              <a:buFont typeface="Lucida Grande"/>
              <a:buChar char="✓"/>
              <a:tabLst>
                <a:tab pos="610870" algn="l"/>
              </a:tabLst>
            </a:pPr>
            <a:r>
              <a:rPr lang="en-US" sz="2000" b="1" spc="-5" dirty="0">
                <a:solidFill>
                  <a:srgbClr val="FFFFFF"/>
                </a:solidFill>
                <a:latin typeface="Lato"/>
                <a:cs typeface="Lato"/>
              </a:rPr>
              <a:t>Start-ups at </a:t>
            </a:r>
            <a:r>
              <a:rPr lang="en-US" sz="2000" b="1" dirty="0">
                <a:solidFill>
                  <a:srgbClr val="FFFFFF"/>
                </a:solidFill>
                <a:latin typeface="Lato"/>
                <a:cs typeface="Lato"/>
              </a:rPr>
              <a:t>the </a:t>
            </a:r>
            <a:r>
              <a:rPr lang="en-US" sz="2000" b="1" spc="-15" dirty="0">
                <a:solidFill>
                  <a:srgbClr val="FFFFFF"/>
                </a:solidFill>
                <a:latin typeface="Lato"/>
                <a:cs typeface="Lato"/>
              </a:rPr>
              <a:t>forefront</a:t>
            </a:r>
            <a:r>
              <a:rPr lang="en-US" sz="2000" b="1" spc="-50" dirty="0">
                <a:solidFill>
                  <a:srgbClr val="FFFFFF"/>
                </a:solidFill>
                <a:latin typeface="Lato"/>
                <a:cs typeface="Lato"/>
              </a:rPr>
              <a:t> </a:t>
            </a:r>
            <a:r>
              <a:rPr lang="en-US" sz="2000" b="1" spc="-10" dirty="0">
                <a:solidFill>
                  <a:srgbClr val="FFFFFF"/>
                </a:solidFill>
                <a:latin typeface="Lato"/>
                <a:cs typeface="Lato"/>
              </a:rPr>
              <a:t>of  </a:t>
            </a:r>
            <a:r>
              <a:rPr lang="en-US" sz="2000" b="1" spc="-5" dirty="0">
                <a:solidFill>
                  <a:srgbClr val="FFFFFF"/>
                </a:solidFill>
                <a:latin typeface="Lato"/>
                <a:cs typeface="Lato"/>
              </a:rPr>
              <a:t>innovation</a:t>
            </a:r>
          </a:p>
          <a:p>
            <a:pPr marL="438785" marR="517525">
              <a:lnSpc>
                <a:spcPct val="122900"/>
              </a:lnSpc>
              <a:spcBef>
                <a:spcPts val="700"/>
              </a:spcBef>
              <a:tabLst>
                <a:tab pos="610870" algn="l"/>
              </a:tabLst>
            </a:pPr>
            <a:endParaRPr lang="en-US" sz="2000" b="1" spc="-5" dirty="0">
              <a:solidFill>
                <a:srgbClr val="FFFFFF"/>
              </a:solidFill>
              <a:latin typeface="Lato"/>
              <a:cs typeface="Lato"/>
            </a:endParaRPr>
          </a:p>
          <a:p>
            <a:pPr marL="610235" indent="-171450">
              <a:spcBef>
                <a:spcPts val="1065"/>
              </a:spcBef>
              <a:buFont typeface="Lucida Grande"/>
              <a:buChar char="✓"/>
              <a:tabLst>
                <a:tab pos="610870" algn="l"/>
              </a:tabLst>
            </a:pPr>
            <a:r>
              <a:rPr lang="en-US" sz="2000" b="1" spc="-10" dirty="0">
                <a:solidFill>
                  <a:srgbClr val="FFFFFF"/>
                </a:solidFill>
                <a:latin typeface="Lato"/>
                <a:cs typeface="Lato"/>
              </a:rPr>
              <a:t>Governmental</a:t>
            </a:r>
            <a:r>
              <a:rPr lang="en-US" sz="2000" b="1" spc="-5" dirty="0">
                <a:solidFill>
                  <a:srgbClr val="FFFFFF"/>
                </a:solidFill>
                <a:latin typeface="Lato"/>
                <a:cs typeface="Lato"/>
              </a:rPr>
              <a:t> organizations</a:t>
            </a:r>
          </a:p>
          <a:p>
            <a:pPr marL="610235" indent="-171450">
              <a:spcBef>
                <a:spcPts val="1065"/>
              </a:spcBef>
              <a:buFont typeface="Lucida Grande"/>
              <a:buChar char="✓"/>
              <a:tabLst>
                <a:tab pos="610870" algn="l"/>
              </a:tabLst>
            </a:pPr>
            <a:endParaRPr lang="en-US" sz="2000" b="1" dirty="0">
              <a:latin typeface="Lato"/>
              <a:cs typeface="Lato"/>
            </a:endParaRPr>
          </a:p>
          <a:p>
            <a:pPr marL="610235" indent="-171450">
              <a:spcBef>
                <a:spcPts val="1065"/>
              </a:spcBef>
              <a:buFont typeface="Lucida Grande"/>
              <a:buChar char="✓"/>
              <a:tabLst>
                <a:tab pos="610870" algn="l"/>
              </a:tabLst>
            </a:pPr>
            <a:r>
              <a:rPr lang="en-US" sz="2000" b="1" spc="-10" dirty="0">
                <a:solidFill>
                  <a:srgbClr val="FFFFFF"/>
                </a:solidFill>
                <a:latin typeface="Lato"/>
                <a:cs typeface="Lato"/>
              </a:rPr>
              <a:t>Policy</a:t>
            </a:r>
            <a:r>
              <a:rPr lang="en-US" sz="2000" b="1" spc="-40" dirty="0">
                <a:solidFill>
                  <a:srgbClr val="FFFFFF"/>
                </a:solidFill>
                <a:latin typeface="Lato"/>
                <a:cs typeface="Lato"/>
              </a:rPr>
              <a:t> </a:t>
            </a:r>
            <a:r>
              <a:rPr lang="en-US" sz="2000" b="1" spc="-10" dirty="0">
                <a:solidFill>
                  <a:srgbClr val="FFFFFF"/>
                </a:solidFill>
                <a:latin typeface="Lato"/>
                <a:cs typeface="Lato"/>
              </a:rPr>
              <a:t>makers</a:t>
            </a:r>
          </a:p>
          <a:p>
            <a:pPr marL="438785">
              <a:spcBef>
                <a:spcPts val="1065"/>
              </a:spcBef>
              <a:tabLst>
                <a:tab pos="610870" algn="l"/>
              </a:tabLst>
            </a:pPr>
            <a:endParaRPr lang="en-US" sz="2000" b="1" spc="-10" dirty="0">
              <a:solidFill>
                <a:srgbClr val="FFFFFF"/>
              </a:solidFill>
              <a:latin typeface="Lato"/>
              <a:cs typeface="Lato"/>
            </a:endParaRPr>
          </a:p>
          <a:p>
            <a:pPr marL="610235" indent="-171450">
              <a:spcBef>
                <a:spcPts val="1065"/>
              </a:spcBef>
              <a:buFont typeface="Lucida Grande"/>
              <a:buChar char="✓"/>
              <a:tabLst>
                <a:tab pos="610870" algn="l"/>
              </a:tabLst>
            </a:pPr>
            <a:r>
              <a:rPr lang="en-US" sz="2000" b="1" spc="-5" dirty="0">
                <a:solidFill>
                  <a:srgbClr val="FFFFFF"/>
                </a:solidFill>
                <a:latin typeface="Lato"/>
                <a:cs typeface="Lato"/>
              </a:rPr>
              <a:t>Science Community</a:t>
            </a:r>
          </a:p>
          <a:p>
            <a:pPr marL="610235" indent="-171450">
              <a:lnSpc>
                <a:spcPct val="100000"/>
              </a:lnSpc>
              <a:spcBef>
                <a:spcPts val="1065"/>
              </a:spcBef>
              <a:buFont typeface="Lucida Grande"/>
              <a:buChar char="✓"/>
              <a:tabLst>
                <a:tab pos="610870" algn="l"/>
              </a:tabLst>
            </a:pPr>
            <a:endParaRPr lang="en-US" sz="2000" b="1" dirty="0">
              <a:latin typeface="Lato"/>
              <a:cs typeface="Lato"/>
            </a:endParaRPr>
          </a:p>
          <a:p>
            <a:pPr marL="652780" indent="-213995">
              <a:lnSpc>
                <a:spcPct val="100000"/>
              </a:lnSpc>
              <a:spcBef>
                <a:spcPts val="1060"/>
              </a:spcBef>
              <a:buFont typeface="Lucida Grande"/>
              <a:buChar char="✓"/>
              <a:tabLst>
                <a:tab pos="653415" algn="l"/>
              </a:tabLst>
            </a:pPr>
            <a:r>
              <a:rPr lang="en-US" sz="2000" b="1" spc="-5" dirty="0">
                <a:solidFill>
                  <a:srgbClr val="FFFFFF"/>
                </a:solidFill>
                <a:latin typeface="Lato"/>
                <a:cs typeface="Lato"/>
              </a:rPr>
              <a:t>Citizen science</a:t>
            </a:r>
            <a:r>
              <a:rPr lang="en-US" sz="2000" b="1" dirty="0">
                <a:solidFill>
                  <a:srgbClr val="FFFFFF"/>
                </a:solidFill>
                <a:latin typeface="Lato"/>
                <a:cs typeface="Lato"/>
              </a:rPr>
              <a:t> </a:t>
            </a:r>
          </a:p>
          <a:p>
            <a:pPr marL="652780" indent="-213995">
              <a:lnSpc>
                <a:spcPct val="100000"/>
              </a:lnSpc>
              <a:spcBef>
                <a:spcPts val="1060"/>
              </a:spcBef>
              <a:buFont typeface="Lucida Grande"/>
              <a:buChar char="✓"/>
              <a:tabLst>
                <a:tab pos="653415" algn="l"/>
              </a:tabLst>
            </a:pPr>
            <a:endParaRPr lang="en-US" sz="2000" b="1" dirty="0">
              <a:solidFill>
                <a:srgbClr val="FFFFFF"/>
              </a:solidFill>
              <a:latin typeface="Lato"/>
              <a:cs typeface="Lato"/>
            </a:endParaRPr>
          </a:p>
          <a:p>
            <a:pPr marL="652780" indent="-213995">
              <a:lnSpc>
                <a:spcPct val="100000"/>
              </a:lnSpc>
              <a:spcBef>
                <a:spcPts val="1060"/>
              </a:spcBef>
              <a:buFont typeface="Lucida Grande"/>
              <a:buChar char="✓"/>
              <a:tabLst>
                <a:tab pos="653415" algn="l"/>
              </a:tabLst>
            </a:pPr>
            <a:r>
              <a:rPr lang="en-US" sz="2000" b="1" dirty="0">
                <a:solidFill>
                  <a:srgbClr val="FFFFFF"/>
                </a:solidFill>
                <a:latin typeface="Lato"/>
                <a:cs typeface="Lato"/>
              </a:rPr>
              <a:t>Civil Society</a:t>
            </a:r>
          </a:p>
          <a:p>
            <a:pPr marL="652780" indent="-213995">
              <a:lnSpc>
                <a:spcPct val="100000"/>
              </a:lnSpc>
              <a:spcBef>
                <a:spcPts val="1060"/>
              </a:spcBef>
              <a:buFont typeface="Lucida Grande"/>
              <a:buChar char="✓"/>
              <a:tabLst>
                <a:tab pos="653415" algn="l"/>
              </a:tabLst>
            </a:pPr>
            <a:endParaRPr lang="en-US" sz="2000" b="1" spc="-10" dirty="0">
              <a:solidFill>
                <a:srgbClr val="FFFFFF"/>
              </a:solidFill>
              <a:latin typeface="Lato"/>
              <a:cs typeface="Lato"/>
            </a:endParaRPr>
          </a:p>
          <a:p>
            <a:pPr marL="652780" indent="-213995">
              <a:lnSpc>
                <a:spcPct val="100000"/>
              </a:lnSpc>
              <a:spcBef>
                <a:spcPts val="1060"/>
              </a:spcBef>
              <a:buFont typeface="Lucida Grande"/>
              <a:buChar char="✓"/>
              <a:tabLst>
                <a:tab pos="653415" algn="l"/>
              </a:tabLst>
            </a:pPr>
            <a:endParaRPr lang="en-US" sz="2000" b="1" dirty="0">
              <a:latin typeface="Lato"/>
              <a:cs typeface="Lato"/>
            </a:endParaRPr>
          </a:p>
        </p:txBody>
      </p:sp>
      <p:sp>
        <p:nvSpPr>
          <p:cNvPr id="38" name="TextBox 37"/>
          <p:cNvSpPr txBox="1"/>
          <p:nvPr/>
        </p:nvSpPr>
        <p:spPr>
          <a:xfrm>
            <a:off x="558800" y="609600"/>
            <a:ext cx="4724400" cy="830997"/>
          </a:xfrm>
          <a:prstGeom prst="rect">
            <a:avLst/>
          </a:prstGeom>
          <a:noFill/>
        </p:spPr>
        <p:txBody>
          <a:bodyPr wrap="square" rtlCol="0">
            <a:spAutoFit/>
          </a:bodyPr>
          <a:lstStyle/>
          <a:p>
            <a:r>
              <a:rPr lang="en-US" sz="4800" b="1" dirty="0">
                <a:solidFill>
                  <a:schemeClr val="accent1"/>
                </a:solidFill>
              </a:rPr>
              <a:t>CONVENES</a:t>
            </a:r>
          </a:p>
        </p:txBody>
      </p:sp>
      <p:sp>
        <p:nvSpPr>
          <p:cNvPr id="30" name="object 11"/>
          <p:cNvSpPr/>
          <p:nvPr/>
        </p:nvSpPr>
        <p:spPr>
          <a:xfrm>
            <a:off x="9016790" y="386283"/>
            <a:ext cx="1030210" cy="564319"/>
          </a:xfrm>
          <a:prstGeom prst="rect">
            <a:avLst/>
          </a:prstGeom>
          <a:blipFill>
            <a:blip r:embed="rId19"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1" name="object 7"/>
          <p:cNvSpPr/>
          <p:nvPr/>
        </p:nvSpPr>
        <p:spPr>
          <a:xfrm>
            <a:off x="10298231" y="278967"/>
            <a:ext cx="1428480" cy="778950"/>
          </a:xfrm>
          <a:prstGeom prst="rect">
            <a:avLst/>
          </a:prstGeom>
          <a:blipFill>
            <a:blip r:embed="rId20"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76400" y="4813300"/>
            <a:ext cx="3086100" cy="37338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p:nvPr/>
        </p:nvSpPr>
        <p:spPr>
          <a:xfrm>
            <a:off x="1676400" y="2260600"/>
            <a:ext cx="3086100" cy="3034665"/>
          </a:xfrm>
          <a:custGeom>
            <a:avLst/>
            <a:gdLst/>
            <a:ahLst/>
            <a:cxnLst/>
            <a:rect l="l" t="t" r="r" b="b"/>
            <a:pathLst>
              <a:path w="3086100" h="3034665">
                <a:moveTo>
                  <a:pt x="3086100" y="0"/>
                </a:moveTo>
                <a:lnTo>
                  <a:pt x="0" y="12700"/>
                </a:lnTo>
                <a:lnTo>
                  <a:pt x="1734" y="3034259"/>
                </a:lnTo>
                <a:lnTo>
                  <a:pt x="3086100" y="2416248"/>
                </a:lnTo>
                <a:lnTo>
                  <a:pt x="3086100" y="0"/>
                </a:lnTo>
                <a:close/>
              </a:path>
            </a:pathLst>
          </a:custGeom>
          <a:solidFill>
            <a:srgbClr val="3187B2"/>
          </a:solidFill>
        </p:spPr>
        <p:txBody>
          <a:bodyPr wrap="square" lIns="0" tIns="0" rIns="0" bIns="0" rtlCol="0"/>
          <a:lstStyle/>
          <a:p>
            <a:endParaRPr/>
          </a:p>
        </p:txBody>
      </p:sp>
      <p:sp>
        <p:nvSpPr>
          <p:cNvPr id="4" name="object 4"/>
          <p:cNvSpPr/>
          <p:nvPr/>
        </p:nvSpPr>
        <p:spPr>
          <a:xfrm>
            <a:off x="1675064" y="4467824"/>
            <a:ext cx="3088005" cy="831215"/>
          </a:xfrm>
          <a:custGeom>
            <a:avLst/>
            <a:gdLst/>
            <a:ahLst/>
            <a:cxnLst/>
            <a:rect l="l" t="t" r="r" b="b"/>
            <a:pathLst>
              <a:path w="3088004" h="831214">
                <a:moveTo>
                  <a:pt x="3087436" y="0"/>
                </a:moveTo>
                <a:lnTo>
                  <a:pt x="0" y="830883"/>
                </a:lnTo>
                <a:lnTo>
                  <a:pt x="3087436" y="365850"/>
                </a:lnTo>
                <a:lnTo>
                  <a:pt x="3087436" y="0"/>
                </a:lnTo>
                <a:close/>
              </a:path>
            </a:pathLst>
          </a:custGeom>
          <a:solidFill>
            <a:srgbClr val="286789"/>
          </a:solidFill>
        </p:spPr>
        <p:txBody>
          <a:bodyPr wrap="square" lIns="0" tIns="0" rIns="0" bIns="0" rtlCol="0"/>
          <a:lstStyle/>
          <a:p>
            <a:endParaRPr/>
          </a:p>
        </p:txBody>
      </p:sp>
      <p:sp>
        <p:nvSpPr>
          <p:cNvPr id="5" name="object 5"/>
          <p:cNvSpPr/>
          <p:nvPr/>
        </p:nvSpPr>
        <p:spPr>
          <a:xfrm>
            <a:off x="1672208" y="4835594"/>
            <a:ext cx="3090545" cy="461645"/>
          </a:xfrm>
          <a:custGeom>
            <a:avLst/>
            <a:gdLst/>
            <a:ahLst/>
            <a:cxnLst/>
            <a:rect l="l" t="t" r="r" b="b"/>
            <a:pathLst>
              <a:path w="3090545" h="461645">
                <a:moveTo>
                  <a:pt x="3090291" y="0"/>
                </a:moveTo>
                <a:lnTo>
                  <a:pt x="0" y="461366"/>
                </a:lnTo>
                <a:lnTo>
                  <a:pt x="3090291" y="424454"/>
                </a:lnTo>
                <a:lnTo>
                  <a:pt x="3090291" y="0"/>
                </a:lnTo>
                <a:close/>
              </a:path>
            </a:pathLst>
          </a:custGeom>
          <a:solidFill>
            <a:srgbClr val="3187B2">
              <a:alpha val="28329"/>
            </a:srgbClr>
          </a:solidFill>
        </p:spPr>
        <p:txBody>
          <a:bodyPr wrap="square" lIns="0" tIns="0" rIns="0" bIns="0" rtlCol="0"/>
          <a:lstStyle/>
          <a:p>
            <a:endParaRPr/>
          </a:p>
        </p:txBody>
      </p:sp>
      <p:sp>
        <p:nvSpPr>
          <p:cNvPr id="6" name="object 6"/>
          <p:cNvSpPr/>
          <p:nvPr/>
        </p:nvSpPr>
        <p:spPr>
          <a:xfrm>
            <a:off x="4914900" y="2209800"/>
            <a:ext cx="6654800" cy="6261100"/>
          </a:xfrm>
          <a:custGeom>
            <a:avLst/>
            <a:gdLst/>
            <a:ahLst/>
            <a:cxnLst/>
            <a:rect l="l" t="t" r="r" b="b"/>
            <a:pathLst>
              <a:path w="6654800" h="6261100">
                <a:moveTo>
                  <a:pt x="0" y="0"/>
                </a:moveTo>
                <a:lnTo>
                  <a:pt x="6654800" y="0"/>
                </a:lnTo>
                <a:lnTo>
                  <a:pt x="6654800" y="6261100"/>
                </a:lnTo>
                <a:lnTo>
                  <a:pt x="0" y="6261100"/>
                </a:lnTo>
                <a:lnTo>
                  <a:pt x="0" y="0"/>
                </a:lnTo>
                <a:close/>
              </a:path>
            </a:pathLst>
          </a:custGeom>
          <a:solidFill>
            <a:srgbClr val="FFFFFF"/>
          </a:solidFill>
        </p:spPr>
        <p:txBody>
          <a:bodyPr wrap="square" lIns="0" tIns="0" rIns="0" bIns="0" rtlCol="0"/>
          <a:lstStyle/>
          <a:p>
            <a:endParaRPr/>
          </a:p>
        </p:txBody>
      </p:sp>
      <p:sp>
        <p:nvSpPr>
          <p:cNvPr id="8" name="object 8"/>
          <p:cNvSpPr/>
          <p:nvPr/>
        </p:nvSpPr>
        <p:spPr>
          <a:xfrm>
            <a:off x="6178548" y="2773988"/>
            <a:ext cx="832538" cy="444295"/>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9" name="object 9"/>
          <p:cNvSpPr/>
          <p:nvPr/>
        </p:nvSpPr>
        <p:spPr>
          <a:xfrm>
            <a:off x="8382000" y="2590800"/>
            <a:ext cx="952500" cy="632623"/>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object 10"/>
          <p:cNvSpPr/>
          <p:nvPr/>
        </p:nvSpPr>
        <p:spPr>
          <a:xfrm>
            <a:off x="9893476" y="2770193"/>
            <a:ext cx="1142823" cy="392106"/>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object 11"/>
          <p:cNvSpPr/>
          <p:nvPr/>
        </p:nvSpPr>
        <p:spPr>
          <a:xfrm>
            <a:off x="6058145" y="3810000"/>
            <a:ext cx="838950" cy="387184"/>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object 12"/>
          <p:cNvSpPr/>
          <p:nvPr/>
        </p:nvSpPr>
        <p:spPr>
          <a:xfrm>
            <a:off x="6959600" y="3429000"/>
            <a:ext cx="862360" cy="326897"/>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13"/>
          <p:cNvSpPr/>
          <p:nvPr/>
        </p:nvSpPr>
        <p:spPr>
          <a:xfrm>
            <a:off x="8423161" y="3556000"/>
            <a:ext cx="1076439" cy="303129"/>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4" name="object 14"/>
          <p:cNvSpPr/>
          <p:nvPr/>
        </p:nvSpPr>
        <p:spPr>
          <a:xfrm>
            <a:off x="10083800" y="3429000"/>
            <a:ext cx="660400" cy="660400"/>
          </a:xfrm>
          <a:prstGeom prst="rect">
            <a:avLst/>
          </a:prstGeom>
          <a:blipFill>
            <a:blip r:embed="rId9"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7061200" y="5107732"/>
            <a:ext cx="748787" cy="404067"/>
          </a:xfrm>
          <a:prstGeom prst="rect">
            <a:avLst/>
          </a:prstGeom>
          <a:blipFill>
            <a:blip r:embed="rId10"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6" name="object 16"/>
          <p:cNvSpPr/>
          <p:nvPr/>
        </p:nvSpPr>
        <p:spPr>
          <a:xfrm>
            <a:off x="6873950" y="4271173"/>
            <a:ext cx="1050850" cy="415126"/>
          </a:xfrm>
          <a:prstGeom prst="rect">
            <a:avLst/>
          </a:prstGeom>
          <a:blipFill>
            <a:blip r:embed="rId11"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7" name="object 17"/>
          <p:cNvSpPr/>
          <p:nvPr/>
        </p:nvSpPr>
        <p:spPr>
          <a:xfrm>
            <a:off x="9881033" y="4330700"/>
            <a:ext cx="1167966" cy="302044"/>
          </a:xfrm>
          <a:prstGeom prst="rect">
            <a:avLst/>
          </a:prstGeom>
          <a:blipFill>
            <a:blip r:embed="rId1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9" name="object 19"/>
          <p:cNvSpPr/>
          <p:nvPr/>
        </p:nvSpPr>
        <p:spPr>
          <a:xfrm>
            <a:off x="5321300" y="5080000"/>
            <a:ext cx="1181100" cy="566355"/>
          </a:xfrm>
          <a:prstGeom prst="rect">
            <a:avLst/>
          </a:prstGeom>
          <a:blipFill>
            <a:blip r:embed="rId13" cstate="print"/>
            <a:stretch>
              <a:fillRect/>
            </a:stretch>
          </a:blipFill>
        </p:spPr>
        <p:txBody>
          <a:bodyPr wrap="square" lIns="0" tIns="0" rIns="0" bIns="0" rtlCol="0"/>
          <a:lstStyle/>
          <a:p>
            <a:endParaRPr/>
          </a:p>
        </p:txBody>
      </p:sp>
      <p:sp>
        <p:nvSpPr>
          <p:cNvPr id="20" name="object 20"/>
          <p:cNvSpPr/>
          <p:nvPr/>
        </p:nvSpPr>
        <p:spPr>
          <a:xfrm>
            <a:off x="8509000" y="4648200"/>
            <a:ext cx="888670" cy="570245"/>
          </a:xfrm>
          <a:prstGeom prst="rect">
            <a:avLst/>
          </a:prstGeom>
          <a:blipFill>
            <a:blip r:embed="rId1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1" name="object 21"/>
          <p:cNvSpPr/>
          <p:nvPr/>
        </p:nvSpPr>
        <p:spPr>
          <a:xfrm>
            <a:off x="5461000" y="6032720"/>
            <a:ext cx="899855" cy="418879"/>
          </a:xfrm>
          <a:prstGeom prst="rect">
            <a:avLst/>
          </a:prstGeom>
          <a:blipFill>
            <a:blip r:embed="rId15"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2" name="object 22"/>
          <p:cNvSpPr/>
          <p:nvPr/>
        </p:nvSpPr>
        <p:spPr>
          <a:xfrm>
            <a:off x="7026557" y="5996617"/>
            <a:ext cx="872841" cy="404182"/>
          </a:xfrm>
          <a:prstGeom prst="rect">
            <a:avLst/>
          </a:prstGeom>
          <a:blipFill>
            <a:blip r:embed="rId16"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3" name="object 23"/>
          <p:cNvSpPr/>
          <p:nvPr/>
        </p:nvSpPr>
        <p:spPr>
          <a:xfrm>
            <a:off x="9944100" y="5985199"/>
            <a:ext cx="1574800" cy="352100"/>
          </a:xfrm>
          <a:prstGeom prst="rect">
            <a:avLst/>
          </a:prstGeom>
          <a:blipFill>
            <a:blip r:embed="rId17"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4" name="object 24"/>
          <p:cNvSpPr/>
          <p:nvPr/>
        </p:nvSpPr>
        <p:spPr>
          <a:xfrm>
            <a:off x="8470900" y="5410200"/>
            <a:ext cx="965200" cy="965200"/>
          </a:xfrm>
          <a:prstGeom prst="rect">
            <a:avLst/>
          </a:prstGeom>
          <a:blipFill>
            <a:blip r:embed="rId18"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5" name="object 25"/>
          <p:cNvSpPr/>
          <p:nvPr/>
        </p:nvSpPr>
        <p:spPr>
          <a:xfrm>
            <a:off x="6972300" y="6883400"/>
            <a:ext cx="990600" cy="279400"/>
          </a:xfrm>
          <a:prstGeom prst="rect">
            <a:avLst/>
          </a:prstGeom>
          <a:blipFill>
            <a:blip r:embed="rId19"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6" name="object 26"/>
          <p:cNvSpPr/>
          <p:nvPr/>
        </p:nvSpPr>
        <p:spPr>
          <a:xfrm>
            <a:off x="5590123" y="6744853"/>
            <a:ext cx="632876" cy="633846"/>
          </a:xfrm>
          <a:prstGeom prst="rect">
            <a:avLst/>
          </a:prstGeom>
          <a:blipFill>
            <a:blip r:embed="rId20"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7" name="object 27"/>
          <p:cNvSpPr/>
          <p:nvPr/>
        </p:nvSpPr>
        <p:spPr>
          <a:xfrm>
            <a:off x="8705454" y="6807200"/>
            <a:ext cx="524032" cy="431800"/>
          </a:xfrm>
          <a:prstGeom prst="rect">
            <a:avLst/>
          </a:prstGeom>
          <a:blipFill>
            <a:blip r:embed="rId21"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8" name="object 28"/>
          <p:cNvSpPr/>
          <p:nvPr/>
        </p:nvSpPr>
        <p:spPr>
          <a:xfrm>
            <a:off x="9935149" y="6807200"/>
            <a:ext cx="1062145" cy="431800"/>
          </a:xfrm>
          <a:prstGeom prst="rect">
            <a:avLst/>
          </a:prstGeom>
          <a:blipFill>
            <a:blip r:embed="rId2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9" name="object 29"/>
          <p:cNvSpPr/>
          <p:nvPr/>
        </p:nvSpPr>
        <p:spPr>
          <a:xfrm>
            <a:off x="5580003" y="7670800"/>
            <a:ext cx="630295" cy="469900"/>
          </a:xfrm>
          <a:prstGeom prst="rect">
            <a:avLst/>
          </a:prstGeom>
          <a:blipFill>
            <a:blip r:embed="rId2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0" name="object 30"/>
          <p:cNvSpPr/>
          <p:nvPr/>
        </p:nvSpPr>
        <p:spPr>
          <a:xfrm>
            <a:off x="7010400" y="7711451"/>
            <a:ext cx="1168028" cy="391148"/>
          </a:xfrm>
          <a:prstGeom prst="rect">
            <a:avLst/>
          </a:prstGeom>
          <a:blipFill>
            <a:blip r:embed="rId24" cstate="print"/>
            <a:stretch>
              <a:fillRect/>
            </a:stretch>
          </a:blipFill>
        </p:spPr>
        <p:txBody>
          <a:bodyPr wrap="square" lIns="0" tIns="0" rIns="0" bIns="0" rtlCol="0"/>
          <a:lstStyle/>
          <a:p>
            <a:endParaRPr/>
          </a:p>
        </p:txBody>
      </p:sp>
      <p:sp>
        <p:nvSpPr>
          <p:cNvPr id="31" name="object 31"/>
          <p:cNvSpPr/>
          <p:nvPr/>
        </p:nvSpPr>
        <p:spPr>
          <a:xfrm>
            <a:off x="9983254" y="7738847"/>
            <a:ext cx="988225" cy="281679"/>
          </a:xfrm>
          <a:prstGeom prst="rect">
            <a:avLst/>
          </a:prstGeom>
          <a:blipFill>
            <a:blip r:embed="rId25"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2" name="object 32"/>
          <p:cNvSpPr/>
          <p:nvPr/>
        </p:nvSpPr>
        <p:spPr>
          <a:xfrm>
            <a:off x="8674100" y="7658100"/>
            <a:ext cx="592501" cy="520700"/>
          </a:xfrm>
          <a:prstGeom prst="rect">
            <a:avLst/>
          </a:prstGeom>
          <a:blipFill>
            <a:blip r:embed="rId26"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3" name="object 33"/>
          <p:cNvSpPr/>
          <p:nvPr/>
        </p:nvSpPr>
        <p:spPr>
          <a:xfrm>
            <a:off x="5566632" y="4359599"/>
            <a:ext cx="475982" cy="475982"/>
          </a:xfrm>
          <a:prstGeom prst="rect">
            <a:avLst/>
          </a:prstGeom>
          <a:blipFill>
            <a:blip r:embed="rId27"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4" name="object 34"/>
          <p:cNvSpPr/>
          <p:nvPr/>
        </p:nvSpPr>
        <p:spPr>
          <a:xfrm>
            <a:off x="10013358" y="5157473"/>
            <a:ext cx="905620" cy="303526"/>
          </a:xfrm>
          <a:prstGeom prst="rect">
            <a:avLst/>
          </a:prstGeom>
          <a:blipFill>
            <a:blip r:embed="rId28"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5" name="object 35"/>
          <p:cNvSpPr/>
          <p:nvPr/>
        </p:nvSpPr>
        <p:spPr>
          <a:xfrm>
            <a:off x="5207620" y="3623758"/>
            <a:ext cx="685800" cy="567242"/>
          </a:xfrm>
          <a:prstGeom prst="rect">
            <a:avLst/>
          </a:prstGeom>
          <a:blipFill>
            <a:blip r:embed="rId29"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7" name="object 37"/>
          <p:cNvSpPr txBox="1"/>
          <p:nvPr/>
        </p:nvSpPr>
        <p:spPr>
          <a:xfrm>
            <a:off x="2205826" y="2747580"/>
            <a:ext cx="2142490" cy="1678408"/>
          </a:xfrm>
          <a:prstGeom prst="rect">
            <a:avLst/>
          </a:prstGeom>
        </p:spPr>
        <p:txBody>
          <a:bodyPr vert="horz" wrap="square" lIns="0" tIns="12700" rIns="0" bIns="0" rtlCol="0">
            <a:spAutoFit/>
          </a:bodyPr>
          <a:lstStyle/>
          <a:p>
            <a:pPr marL="12700" marR="5080">
              <a:lnSpc>
                <a:spcPct val="122700"/>
              </a:lnSpc>
              <a:spcBef>
                <a:spcPts val="100"/>
              </a:spcBef>
            </a:pPr>
            <a:r>
              <a:rPr sz="2200" spc="-15" dirty="0">
                <a:solidFill>
                  <a:srgbClr val="FFFFFF"/>
                </a:solidFill>
                <a:latin typeface="Lato-Medium"/>
                <a:cs typeface="Lato-Medium"/>
              </a:rPr>
              <a:t>" </a:t>
            </a:r>
            <a:r>
              <a:rPr sz="2200" dirty="0">
                <a:solidFill>
                  <a:srgbClr val="FFFFFF"/>
                </a:solidFill>
                <a:latin typeface="Lato-Light"/>
                <a:cs typeface="Lato-Light"/>
              </a:rPr>
              <a:t>A </a:t>
            </a:r>
            <a:r>
              <a:rPr sz="2200" spc="-5" dirty="0">
                <a:solidFill>
                  <a:srgbClr val="FFFFFF"/>
                </a:solidFill>
                <a:latin typeface="Lato-Light"/>
                <a:cs typeface="Lato-Light"/>
              </a:rPr>
              <a:t>unique </a:t>
            </a:r>
            <a:r>
              <a:rPr sz="2200" spc="-35" dirty="0" err="1">
                <a:solidFill>
                  <a:srgbClr val="FFFFFF"/>
                </a:solidFill>
                <a:latin typeface="Lato-Light"/>
                <a:cs typeface="Lato-Light"/>
              </a:rPr>
              <a:t>mul</a:t>
            </a:r>
            <a:r>
              <a:rPr lang="en-GB" sz="2200" spc="-35" dirty="0" err="1">
                <a:solidFill>
                  <a:srgbClr val="FFFFFF"/>
                </a:solidFill>
                <a:latin typeface="Lato-Light"/>
                <a:cs typeface="Lato-Light"/>
              </a:rPr>
              <a:t>ti</a:t>
            </a:r>
            <a:r>
              <a:rPr sz="2200" spc="-35" dirty="0">
                <a:solidFill>
                  <a:srgbClr val="FFFFFF"/>
                </a:solidFill>
                <a:latin typeface="Lato-Light"/>
                <a:cs typeface="Lato-Light"/>
              </a:rPr>
              <a:t>-  </a:t>
            </a:r>
            <a:r>
              <a:rPr sz="2200" spc="-10" dirty="0">
                <a:solidFill>
                  <a:srgbClr val="FFFFFF"/>
                </a:solidFill>
                <a:latin typeface="Lato-Light"/>
                <a:cs typeface="Lato-Light"/>
              </a:rPr>
              <a:t>stakeholder  </a:t>
            </a:r>
            <a:r>
              <a:rPr sz="2200" spc="-40" dirty="0" err="1">
                <a:solidFill>
                  <a:srgbClr val="FFFFFF"/>
                </a:solidFill>
                <a:latin typeface="Lato-Light"/>
                <a:cs typeface="Lato-Light"/>
              </a:rPr>
              <a:t>pla</a:t>
            </a:r>
            <a:r>
              <a:rPr lang="en-GB" sz="2200" spc="-40" dirty="0" err="1">
                <a:solidFill>
                  <a:srgbClr val="FFFFFF"/>
                </a:solidFill>
                <a:latin typeface="Lato-Light"/>
                <a:cs typeface="Lato-Light"/>
              </a:rPr>
              <a:t>tf</a:t>
            </a:r>
            <a:r>
              <a:rPr sz="2200" spc="-40" dirty="0" err="1">
                <a:solidFill>
                  <a:srgbClr val="FFFFFF"/>
                </a:solidFill>
                <a:latin typeface="Lato-Light"/>
                <a:cs typeface="Lato-Light"/>
              </a:rPr>
              <a:t>orm</a:t>
            </a:r>
            <a:r>
              <a:rPr sz="2200" spc="-40" dirty="0">
                <a:solidFill>
                  <a:srgbClr val="FFFFFF"/>
                </a:solidFill>
                <a:latin typeface="Lato-Light"/>
                <a:cs typeface="Lato-Light"/>
              </a:rPr>
              <a:t> </a:t>
            </a:r>
            <a:r>
              <a:rPr lang="en-US" sz="2200" spc="-5" dirty="0">
                <a:solidFill>
                  <a:srgbClr val="FFFFFF"/>
                </a:solidFill>
                <a:latin typeface="Lato-Light"/>
                <a:cs typeface="Lato-Light"/>
              </a:rPr>
              <a:t>for</a:t>
            </a:r>
            <a:r>
              <a:rPr sz="2200" spc="-10" dirty="0">
                <a:solidFill>
                  <a:srgbClr val="FFFFFF"/>
                </a:solidFill>
                <a:latin typeface="Lato-Light"/>
                <a:cs typeface="Lato-Light"/>
              </a:rPr>
              <a:t>  </a:t>
            </a:r>
            <a:r>
              <a:rPr sz="2200" spc="-15" dirty="0">
                <a:solidFill>
                  <a:srgbClr val="FFFFFF"/>
                </a:solidFill>
                <a:latin typeface="Lato-Light"/>
                <a:cs typeface="Lato-Light"/>
              </a:rPr>
              <a:t>green </a:t>
            </a:r>
            <a:r>
              <a:rPr sz="2200" spc="-25" dirty="0">
                <a:solidFill>
                  <a:srgbClr val="FFFFFF"/>
                </a:solidFill>
                <a:latin typeface="Lato-Light"/>
                <a:cs typeface="Lato-Light"/>
              </a:rPr>
              <a:t>sol</a:t>
            </a:r>
            <a:r>
              <a:rPr lang="en-GB" sz="2200" spc="-25" dirty="0" err="1">
                <a:solidFill>
                  <a:srgbClr val="FFFFFF"/>
                </a:solidFill>
                <a:latin typeface="Lato-Light"/>
                <a:cs typeface="Lato-Light"/>
              </a:rPr>
              <a:t>uti</a:t>
            </a:r>
            <a:r>
              <a:rPr sz="2200" spc="-25" dirty="0" err="1">
                <a:solidFill>
                  <a:srgbClr val="FFFFFF"/>
                </a:solidFill>
                <a:latin typeface="Lato-Light"/>
                <a:cs typeface="Lato-Light"/>
              </a:rPr>
              <a:t>ons</a:t>
            </a:r>
            <a:r>
              <a:rPr sz="2200" spc="-5" dirty="0">
                <a:solidFill>
                  <a:srgbClr val="FFFFFF"/>
                </a:solidFill>
                <a:latin typeface="Lato-Light"/>
                <a:cs typeface="Lato-Light"/>
              </a:rPr>
              <a:t> </a:t>
            </a:r>
            <a:r>
              <a:rPr sz="2200" dirty="0">
                <a:solidFill>
                  <a:srgbClr val="FFFFFF"/>
                </a:solidFill>
                <a:latin typeface="Lato-Medium"/>
                <a:cs typeface="Lato-Medium"/>
              </a:rPr>
              <a:t>”</a:t>
            </a:r>
            <a:endParaRPr sz="2200" dirty="0">
              <a:latin typeface="Lato-Medium"/>
              <a:cs typeface="Lato-Medium"/>
            </a:endParaRPr>
          </a:p>
        </p:txBody>
      </p:sp>
      <p:sp>
        <p:nvSpPr>
          <p:cNvPr id="39" name="object 39"/>
          <p:cNvSpPr txBox="1"/>
          <p:nvPr/>
        </p:nvSpPr>
        <p:spPr>
          <a:xfrm>
            <a:off x="1651693" y="1744426"/>
            <a:ext cx="2488507" cy="259045"/>
          </a:xfrm>
          <a:prstGeom prst="rect">
            <a:avLst/>
          </a:prstGeom>
        </p:spPr>
        <p:txBody>
          <a:bodyPr vert="horz" wrap="square" lIns="0" tIns="12700" rIns="0" bIns="0" rtlCol="0">
            <a:spAutoFit/>
          </a:bodyPr>
          <a:lstStyle/>
          <a:p>
            <a:pPr marL="12700">
              <a:lnSpc>
                <a:spcPct val="100000"/>
              </a:lnSpc>
              <a:spcBef>
                <a:spcPts val="100"/>
              </a:spcBef>
            </a:pPr>
            <a:r>
              <a:rPr sz="1600" b="1" spc="-35" dirty="0">
                <a:solidFill>
                  <a:srgbClr val="FFFFFF"/>
                </a:solidFill>
                <a:latin typeface="Lato-Heavy"/>
                <a:cs typeface="Lato-Heavy"/>
              </a:rPr>
              <a:t>C</a:t>
            </a:r>
            <a:r>
              <a:rPr sz="1600" b="1" spc="-5" dirty="0">
                <a:solidFill>
                  <a:srgbClr val="FFFFFF"/>
                </a:solidFill>
                <a:latin typeface="Lato-Heavy"/>
                <a:cs typeface="Lato-Heavy"/>
              </a:rPr>
              <a:t>ONTRIBU</a:t>
            </a:r>
            <a:r>
              <a:rPr sz="1600" b="1" spc="-40" dirty="0">
                <a:solidFill>
                  <a:srgbClr val="FFFFFF"/>
                </a:solidFill>
                <a:latin typeface="Lato-Heavy"/>
                <a:cs typeface="Lato-Heavy"/>
              </a:rPr>
              <a:t>T</a:t>
            </a:r>
            <a:r>
              <a:rPr sz="1600" b="1" spc="-5" dirty="0">
                <a:solidFill>
                  <a:srgbClr val="FFFFFF"/>
                </a:solidFill>
                <a:latin typeface="Lato-Heavy"/>
                <a:cs typeface="Lato-Heavy"/>
              </a:rPr>
              <a:t>OR</a:t>
            </a:r>
            <a:r>
              <a:rPr sz="1600" b="1" spc="-10" dirty="0">
                <a:solidFill>
                  <a:srgbClr val="FFFFFF"/>
                </a:solidFill>
                <a:latin typeface="Lato-Heavy"/>
                <a:cs typeface="Lato-Heavy"/>
              </a:rPr>
              <a:t>S</a:t>
            </a:r>
            <a:r>
              <a:rPr sz="1600" b="1" dirty="0">
                <a:solidFill>
                  <a:srgbClr val="FFFFFF"/>
                </a:solidFill>
                <a:latin typeface="Lato-Heavy"/>
                <a:cs typeface="Lato-Heavy"/>
              </a:rPr>
              <a:t>:</a:t>
            </a:r>
            <a:endParaRPr sz="1600" dirty="0">
              <a:latin typeface="Lato-Heavy"/>
              <a:cs typeface="Lato-Heavy"/>
            </a:endParaRPr>
          </a:p>
        </p:txBody>
      </p:sp>
      <p:sp>
        <p:nvSpPr>
          <p:cNvPr id="41" name="TextBox 40"/>
          <p:cNvSpPr txBox="1"/>
          <p:nvPr/>
        </p:nvSpPr>
        <p:spPr>
          <a:xfrm>
            <a:off x="558800" y="609600"/>
            <a:ext cx="4724400" cy="830997"/>
          </a:xfrm>
          <a:prstGeom prst="rect">
            <a:avLst/>
          </a:prstGeom>
          <a:noFill/>
        </p:spPr>
        <p:txBody>
          <a:bodyPr wrap="square" rtlCol="0">
            <a:spAutoFit/>
          </a:bodyPr>
          <a:lstStyle/>
          <a:p>
            <a:r>
              <a:rPr lang="en-US" sz="4800" b="1" dirty="0">
                <a:solidFill>
                  <a:schemeClr val="accent1"/>
                </a:solidFill>
              </a:rPr>
              <a:t>CONVENES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559799" y="2171700"/>
            <a:ext cx="3620765" cy="5384800"/>
          </a:xfrm>
          <a:custGeom>
            <a:avLst/>
            <a:gdLst/>
            <a:ahLst/>
            <a:cxnLst/>
            <a:rect l="l" t="t" r="r" b="b"/>
            <a:pathLst>
              <a:path w="3086100" h="3034665">
                <a:moveTo>
                  <a:pt x="3086100" y="0"/>
                </a:moveTo>
                <a:lnTo>
                  <a:pt x="0" y="12700"/>
                </a:lnTo>
                <a:lnTo>
                  <a:pt x="1733" y="3034259"/>
                </a:lnTo>
                <a:lnTo>
                  <a:pt x="3086100" y="2416248"/>
                </a:lnTo>
                <a:lnTo>
                  <a:pt x="3086100" y="0"/>
                </a:lnTo>
                <a:close/>
              </a:path>
            </a:pathLst>
          </a:custGeom>
          <a:solidFill>
            <a:srgbClr val="3187B2"/>
          </a:solidFill>
        </p:spPr>
        <p:txBody>
          <a:bodyPr wrap="square" lIns="0" tIns="0" rIns="0" bIns="0" rtlCol="0"/>
          <a:lstStyle/>
          <a:p>
            <a:endParaRPr/>
          </a:p>
        </p:txBody>
      </p:sp>
      <p:sp>
        <p:nvSpPr>
          <p:cNvPr id="4" name="object 4"/>
          <p:cNvSpPr/>
          <p:nvPr/>
        </p:nvSpPr>
        <p:spPr>
          <a:xfrm>
            <a:off x="8558463" y="4378924"/>
            <a:ext cx="3088005" cy="831215"/>
          </a:xfrm>
          <a:custGeom>
            <a:avLst/>
            <a:gdLst/>
            <a:ahLst/>
            <a:cxnLst/>
            <a:rect l="l" t="t" r="r" b="b"/>
            <a:pathLst>
              <a:path w="3088004" h="831214">
                <a:moveTo>
                  <a:pt x="3087436" y="0"/>
                </a:moveTo>
                <a:lnTo>
                  <a:pt x="0" y="830883"/>
                </a:lnTo>
                <a:lnTo>
                  <a:pt x="3087436" y="365850"/>
                </a:lnTo>
                <a:lnTo>
                  <a:pt x="3087436" y="0"/>
                </a:lnTo>
                <a:close/>
              </a:path>
            </a:pathLst>
          </a:custGeom>
          <a:solidFill>
            <a:srgbClr val="296C91"/>
          </a:solidFill>
        </p:spPr>
        <p:txBody>
          <a:bodyPr wrap="square" lIns="0" tIns="0" rIns="0" bIns="0" rtlCol="0"/>
          <a:lstStyle/>
          <a:p>
            <a:endParaRPr/>
          </a:p>
        </p:txBody>
      </p:sp>
      <p:sp>
        <p:nvSpPr>
          <p:cNvPr id="5" name="object 5"/>
          <p:cNvSpPr/>
          <p:nvPr/>
        </p:nvSpPr>
        <p:spPr>
          <a:xfrm>
            <a:off x="8555608" y="4746694"/>
            <a:ext cx="3090545" cy="461645"/>
          </a:xfrm>
          <a:custGeom>
            <a:avLst/>
            <a:gdLst/>
            <a:ahLst/>
            <a:cxnLst/>
            <a:rect l="l" t="t" r="r" b="b"/>
            <a:pathLst>
              <a:path w="3090545" h="461645">
                <a:moveTo>
                  <a:pt x="3090291" y="0"/>
                </a:moveTo>
                <a:lnTo>
                  <a:pt x="0" y="461366"/>
                </a:lnTo>
                <a:lnTo>
                  <a:pt x="3090291" y="424454"/>
                </a:lnTo>
                <a:lnTo>
                  <a:pt x="3090291" y="0"/>
                </a:lnTo>
                <a:close/>
              </a:path>
            </a:pathLst>
          </a:custGeom>
          <a:solidFill>
            <a:srgbClr val="2C6D93">
              <a:alpha val="34208"/>
            </a:srgbClr>
          </a:solidFill>
        </p:spPr>
        <p:txBody>
          <a:bodyPr wrap="square" lIns="0" tIns="0" rIns="0" bIns="0" rtlCol="0"/>
          <a:lstStyle/>
          <a:p>
            <a:endParaRPr/>
          </a:p>
        </p:txBody>
      </p:sp>
      <p:sp>
        <p:nvSpPr>
          <p:cNvPr id="6" name="object 6"/>
          <p:cNvSpPr/>
          <p:nvPr/>
        </p:nvSpPr>
        <p:spPr>
          <a:xfrm>
            <a:off x="1739900" y="2184400"/>
            <a:ext cx="6654800" cy="6261100"/>
          </a:xfrm>
          <a:custGeom>
            <a:avLst/>
            <a:gdLst/>
            <a:ahLst/>
            <a:cxnLst/>
            <a:rect l="l" t="t" r="r" b="b"/>
            <a:pathLst>
              <a:path w="6654800" h="6261100">
                <a:moveTo>
                  <a:pt x="0" y="0"/>
                </a:moveTo>
                <a:lnTo>
                  <a:pt x="6654800" y="0"/>
                </a:lnTo>
                <a:lnTo>
                  <a:pt x="6654800" y="6261100"/>
                </a:lnTo>
                <a:lnTo>
                  <a:pt x="0" y="6261100"/>
                </a:lnTo>
                <a:lnTo>
                  <a:pt x="0" y="0"/>
                </a:lnTo>
                <a:close/>
              </a:path>
            </a:pathLst>
          </a:custGeom>
          <a:solidFill>
            <a:srgbClr val="FFFFFF"/>
          </a:solidFill>
        </p:spPr>
        <p:txBody>
          <a:bodyPr wrap="square" lIns="0" tIns="0" rIns="0" bIns="0" rtlCol="0"/>
          <a:lstStyle/>
          <a:p>
            <a:endParaRPr/>
          </a:p>
        </p:txBody>
      </p:sp>
      <p:sp>
        <p:nvSpPr>
          <p:cNvPr id="9" name="object 9"/>
          <p:cNvSpPr txBox="1"/>
          <p:nvPr/>
        </p:nvSpPr>
        <p:spPr>
          <a:xfrm>
            <a:off x="9038425" y="2659643"/>
            <a:ext cx="2047875" cy="1671320"/>
          </a:xfrm>
          <a:prstGeom prst="rect">
            <a:avLst/>
          </a:prstGeom>
        </p:spPr>
        <p:txBody>
          <a:bodyPr vert="horz" wrap="square" lIns="0" tIns="12700" rIns="0" bIns="0" rtlCol="0">
            <a:spAutoFit/>
          </a:bodyPr>
          <a:lstStyle/>
          <a:p>
            <a:pPr marL="12700" marR="5080">
              <a:lnSpc>
                <a:spcPct val="122700"/>
              </a:lnSpc>
              <a:spcBef>
                <a:spcPts val="100"/>
              </a:spcBef>
            </a:pPr>
            <a:r>
              <a:rPr sz="2200" spc="-15" dirty="0">
                <a:solidFill>
                  <a:srgbClr val="FFFFFF"/>
                </a:solidFill>
                <a:latin typeface="Lato-Medium"/>
                <a:cs typeface="Lato-Medium"/>
              </a:rPr>
              <a:t>" </a:t>
            </a:r>
            <a:r>
              <a:rPr sz="2200" dirty="0">
                <a:solidFill>
                  <a:srgbClr val="FFFFFF"/>
                </a:solidFill>
                <a:latin typeface="Lato-Light"/>
                <a:cs typeface="Lato-Light"/>
              </a:rPr>
              <a:t>A </a:t>
            </a:r>
            <a:r>
              <a:rPr sz="2200" spc="-25" dirty="0" err="1">
                <a:solidFill>
                  <a:srgbClr val="FFFFFF"/>
                </a:solidFill>
                <a:latin typeface="Lato-Light"/>
                <a:cs typeface="Lato-Light"/>
              </a:rPr>
              <a:t>coali</a:t>
            </a:r>
            <a:r>
              <a:rPr lang="en-GB" sz="2200" spc="-25" dirty="0" err="1">
                <a:solidFill>
                  <a:srgbClr val="FFFFFF"/>
                </a:solidFill>
                <a:latin typeface="Lato-Light"/>
                <a:cs typeface="Lato-Light"/>
              </a:rPr>
              <a:t>ti</a:t>
            </a:r>
            <a:r>
              <a:rPr sz="2200" spc="-25" dirty="0">
                <a:solidFill>
                  <a:srgbClr val="FFFFFF"/>
                </a:solidFill>
                <a:latin typeface="Lato-Light"/>
                <a:cs typeface="Lato-Light"/>
              </a:rPr>
              <a:t>on </a:t>
            </a:r>
            <a:r>
              <a:rPr sz="2200" spc="-10" dirty="0">
                <a:solidFill>
                  <a:srgbClr val="FFFFFF"/>
                </a:solidFill>
                <a:latin typeface="Lato-Light"/>
                <a:cs typeface="Lato-Light"/>
              </a:rPr>
              <a:t>of  </a:t>
            </a:r>
            <a:r>
              <a:rPr sz="2200" dirty="0">
                <a:solidFill>
                  <a:srgbClr val="FFFFFF"/>
                </a:solidFill>
                <a:latin typeface="Lato-Light"/>
                <a:cs typeface="Lato-Light"/>
              </a:rPr>
              <a:t>the </a:t>
            </a:r>
            <a:r>
              <a:rPr sz="2200" spc="-5" dirty="0">
                <a:solidFill>
                  <a:srgbClr val="FFFFFF"/>
                </a:solidFill>
                <a:latin typeface="Lato-Light"/>
                <a:cs typeface="Lato-Light"/>
              </a:rPr>
              <a:t>Willing </a:t>
            </a:r>
            <a:r>
              <a:rPr sz="2200" dirty="0">
                <a:solidFill>
                  <a:srgbClr val="FFFFFF"/>
                </a:solidFill>
                <a:latin typeface="Lato-Light"/>
                <a:cs typeface="Lato-Light"/>
              </a:rPr>
              <a:t>and</a:t>
            </a:r>
            <a:r>
              <a:rPr sz="2200" spc="-125" dirty="0">
                <a:solidFill>
                  <a:srgbClr val="FFFFFF"/>
                </a:solidFill>
                <a:latin typeface="Lato-Light"/>
                <a:cs typeface="Lato-Light"/>
              </a:rPr>
              <a:t> </a:t>
            </a:r>
            <a:r>
              <a:rPr sz="2200" dirty="0">
                <a:solidFill>
                  <a:srgbClr val="FFFFFF"/>
                </a:solidFill>
                <a:latin typeface="Lato-Light"/>
                <a:cs typeface="Lato-Light"/>
              </a:rPr>
              <a:t>a </a:t>
            </a:r>
            <a:r>
              <a:rPr sz="2200" spc="-25" dirty="0" err="1">
                <a:solidFill>
                  <a:srgbClr val="FFFFFF"/>
                </a:solidFill>
                <a:latin typeface="Lato-Light"/>
                <a:cs typeface="Lato-Light"/>
              </a:rPr>
              <a:t>coali</a:t>
            </a:r>
            <a:r>
              <a:rPr lang="en-GB" sz="2200" spc="-25" dirty="0" err="1">
                <a:solidFill>
                  <a:srgbClr val="FFFFFF"/>
                </a:solidFill>
                <a:latin typeface="Lato-Light"/>
                <a:cs typeface="Lato-Light"/>
              </a:rPr>
              <a:t>ti</a:t>
            </a:r>
            <a:r>
              <a:rPr sz="2200" spc="-25" dirty="0">
                <a:solidFill>
                  <a:srgbClr val="FFFFFF"/>
                </a:solidFill>
                <a:latin typeface="Lato-Light"/>
                <a:cs typeface="Lato-Light"/>
              </a:rPr>
              <a:t>on </a:t>
            </a:r>
            <a:r>
              <a:rPr sz="2200" spc="-10" dirty="0">
                <a:solidFill>
                  <a:srgbClr val="FFFFFF"/>
                </a:solidFill>
                <a:latin typeface="Lato-Light"/>
                <a:cs typeface="Lato-Light"/>
              </a:rPr>
              <a:t>of </a:t>
            </a:r>
            <a:r>
              <a:rPr sz="2200" dirty="0">
                <a:solidFill>
                  <a:srgbClr val="FFFFFF"/>
                </a:solidFill>
                <a:latin typeface="Lato-Light"/>
                <a:cs typeface="Lato-Light"/>
              </a:rPr>
              <a:t>the </a:t>
            </a:r>
            <a:r>
              <a:rPr sz="2200" spc="-20" dirty="0">
                <a:solidFill>
                  <a:srgbClr val="FFFFFF"/>
                </a:solidFill>
                <a:latin typeface="Lato-Light"/>
                <a:cs typeface="Lato-Light"/>
              </a:rPr>
              <a:t>Working</a:t>
            </a:r>
            <a:r>
              <a:rPr sz="2200" spc="-10" dirty="0">
                <a:solidFill>
                  <a:srgbClr val="FFFFFF"/>
                </a:solidFill>
                <a:latin typeface="Lato-Light"/>
                <a:cs typeface="Lato-Light"/>
              </a:rPr>
              <a:t> </a:t>
            </a:r>
            <a:r>
              <a:rPr sz="2200" dirty="0">
                <a:solidFill>
                  <a:srgbClr val="FFFFFF"/>
                </a:solidFill>
                <a:latin typeface="Lato-Medium"/>
                <a:cs typeface="Lato-Medium"/>
              </a:rPr>
              <a:t>”</a:t>
            </a:r>
            <a:endParaRPr sz="2200" dirty="0">
              <a:latin typeface="Lato-Medium"/>
              <a:cs typeface="Lato-Medium"/>
            </a:endParaRPr>
          </a:p>
        </p:txBody>
      </p:sp>
      <p:sp>
        <p:nvSpPr>
          <p:cNvPr id="12" name="object 12"/>
          <p:cNvSpPr/>
          <p:nvPr/>
        </p:nvSpPr>
        <p:spPr>
          <a:xfrm>
            <a:off x="2074961" y="2427386"/>
            <a:ext cx="617438" cy="691504"/>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13"/>
          <p:cNvSpPr/>
          <p:nvPr/>
        </p:nvSpPr>
        <p:spPr>
          <a:xfrm>
            <a:off x="2947374" y="2442541"/>
            <a:ext cx="1434125" cy="580058"/>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4768404" y="2476500"/>
            <a:ext cx="599975" cy="5969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5971522" y="2540000"/>
            <a:ext cx="488824" cy="467945"/>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6" name="object 16"/>
          <p:cNvSpPr/>
          <p:nvPr/>
        </p:nvSpPr>
        <p:spPr>
          <a:xfrm>
            <a:off x="3048000" y="3354449"/>
            <a:ext cx="520700" cy="468250"/>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7" name="object 17"/>
          <p:cNvSpPr/>
          <p:nvPr/>
        </p:nvSpPr>
        <p:spPr>
          <a:xfrm>
            <a:off x="4686300" y="3294482"/>
            <a:ext cx="863600" cy="589546"/>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3022600" y="4165600"/>
            <a:ext cx="1308100" cy="495300"/>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9" name="object 19"/>
          <p:cNvSpPr/>
          <p:nvPr/>
        </p:nvSpPr>
        <p:spPr>
          <a:xfrm>
            <a:off x="5819013" y="3291960"/>
            <a:ext cx="844643" cy="581539"/>
          </a:xfrm>
          <a:prstGeom prst="rect">
            <a:avLst/>
          </a:prstGeom>
          <a:blipFill>
            <a:blip r:embed="rId9"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0" name="object 20"/>
          <p:cNvSpPr/>
          <p:nvPr/>
        </p:nvSpPr>
        <p:spPr>
          <a:xfrm>
            <a:off x="3035300" y="4916480"/>
            <a:ext cx="482600" cy="517162"/>
          </a:xfrm>
          <a:prstGeom prst="rect">
            <a:avLst/>
          </a:prstGeom>
          <a:blipFill>
            <a:blip r:embed="rId10"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1" name="object 21"/>
          <p:cNvSpPr txBox="1"/>
          <p:nvPr/>
        </p:nvSpPr>
        <p:spPr>
          <a:xfrm>
            <a:off x="1739900" y="3484125"/>
            <a:ext cx="6654800" cy="1825625"/>
          </a:xfrm>
          <a:prstGeom prst="rect">
            <a:avLst/>
          </a:prstGeom>
        </p:spPr>
        <p:txBody>
          <a:bodyPr vert="horz" wrap="square" lIns="0" tIns="17780" rIns="0" bIns="0" rtlCol="0">
            <a:spAutoFit/>
          </a:bodyPr>
          <a:lstStyle/>
          <a:p>
            <a:pPr marL="1835785" marR="4128770">
              <a:lnSpc>
                <a:spcPts val="700"/>
              </a:lnSpc>
              <a:spcBef>
                <a:spcPts val="140"/>
              </a:spcBef>
            </a:pPr>
            <a:r>
              <a:rPr sz="600" spc="-5" dirty="0">
                <a:latin typeface="Lato-Medium"/>
                <a:cs typeface="Lato-Medium"/>
              </a:rPr>
              <a:t>County</a:t>
            </a:r>
            <a:r>
              <a:rPr sz="600" spc="-75" dirty="0">
                <a:latin typeface="Lato-Medium"/>
                <a:cs typeface="Lato-Medium"/>
              </a:rPr>
              <a:t> </a:t>
            </a:r>
            <a:r>
              <a:rPr sz="600" spc="-5" dirty="0">
                <a:latin typeface="Lato-Medium"/>
                <a:cs typeface="Lato-Medium"/>
              </a:rPr>
              <a:t>Government  of</a:t>
            </a:r>
            <a:r>
              <a:rPr sz="600" spc="-20" dirty="0">
                <a:latin typeface="Lato-Medium"/>
                <a:cs typeface="Lato-Medium"/>
              </a:rPr>
              <a:t> </a:t>
            </a:r>
            <a:r>
              <a:rPr sz="600" spc="-5" dirty="0">
                <a:latin typeface="Lato-Medium"/>
                <a:cs typeface="Lato-Medium"/>
              </a:rPr>
              <a:t>Kakamega</a:t>
            </a:r>
            <a:endParaRPr sz="600" dirty="0">
              <a:latin typeface="Lato-Medium"/>
              <a:cs typeface="Lato-Medium"/>
            </a:endParaRPr>
          </a:p>
          <a:p>
            <a:pPr>
              <a:lnSpc>
                <a:spcPct val="100000"/>
              </a:lnSpc>
            </a:pPr>
            <a:endParaRPr sz="700" dirty="0">
              <a:latin typeface="Times New Roman"/>
              <a:cs typeface="Times New Roman"/>
            </a:endParaRPr>
          </a:p>
          <a:p>
            <a:pPr>
              <a:lnSpc>
                <a:spcPct val="100000"/>
              </a:lnSpc>
            </a:pPr>
            <a:endParaRPr sz="700" dirty="0">
              <a:latin typeface="Times New Roman"/>
              <a:cs typeface="Times New Roman"/>
            </a:endParaRPr>
          </a:p>
          <a:p>
            <a:pPr>
              <a:lnSpc>
                <a:spcPct val="100000"/>
              </a:lnSpc>
            </a:pPr>
            <a:endParaRPr sz="700" dirty="0">
              <a:latin typeface="Times New Roman"/>
              <a:cs typeface="Times New Roman"/>
            </a:endParaRPr>
          </a:p>
          <a:p>
            <a:pPr>
              <a:lnSpc>
                <a:spcPct val="100000"/>
              </a:lnSpc>
            </a:pPr>
            <a:endParaRPr sz="700" dirty="0">
              <a:latin typeface="Times New Roman"/>
              <a:cs typeface="Times New Roman"/>
            </a:endParaRPr>
          </a:p>
          <a:p>
            <a:pPr>
              <a:lnSpc>
                <a:spcPct val="100000"/>
              </a:lnSpc>
            </a:pPr>
            <a:endParaRPr sz="700" dirty="0">
              <a:latin typeface="Times New Roman"/>
              <a:cs typeface="Times New Roman"/>
            </a:endParaRPr>
          </a:p>
          <a:p>
            <a:pPr>
              <a:lnSpc>
                <a:spcPct val="100000"/>
              </a:lnSpc>
            </a:pPr>
            <a:endParaRPr sz="700" dirty="0">
              <a:latin typeface="Times New Roman"/>
              <a:cs typeface="Times New Roman"/>
            </a:endParaRPr>
          </a:p>
          <a:p>
            <a:pPr>
              <a:lnSpc>
                <a:spcPct val="100000"/>
              </a:lnSpc>
            </a:pPr>
            <a:endParaRPr sz="700" dirty="0">
              <a:latin typeface="Times New Roman"/>
              <a:cs typeface="Times New Roman"/>
            </a:endParaRPr>
          </a:p>
          <a:p>
            <a:pPr>
              <a:lnSpc>
                <a:spcPct val="100000"/>
              </a:lnSpc>
            </a:pPr>
            <a:endParaRPr sz="700" dirty="0">
              <a:latin typeface="Times New Roman"/>
              <a:cs typeface="Times New Roman"/>
            </a:endParaRPr>
          </a:p>
          <a:p>
            <a:pPr>
              <a:lnSpc>
                <a:spcPct val="100000"/>
              </a:lnSpc>
            </a:pPr>
            <a:endParaRPr sz="700" dirty="0">
              <a:latin typeface="Times New Roman"/>
              <a:cs typeface="Times New Roman"/>
            </a:endParaRPr>
          </a:p>
          <a:p>
            <a:pPr>
              <a:lnSpc>
                <a:spcPct val="100000"/>
              </a:lnSpc>
            </a:pPr>
            <a:endParaRPr sz="700" dirty="0">
              <a:latin typeface="Times New Roman"/>
              <a:cs typeface="Times New Roman"/>
            </a:endParaRPr>
          </a:p>
          <a:p>
            <a:pPr>
              <a:lnSpc>
                <a:spcPct val="100000"/>
              </a:lnSpc>
            </a:pPr>
            <a:endParaRPr sz="700" dirty="0">
              <a:latin typeface="Times New Roman"/>
              <a:cs typeface="Times New Roman"/>
            </a:endParaRPr>
          </a:p>
          <a:p>
            <a:pPr>
              <a:lnSpc>
                <a:spcPct val="100000"/>
              </a:lnSpc>
            </a:pPr>
            <a:endParaRPr sz="700" dirty="0">
              <a:latin typeface="Times New Roman"/>
              <a:cs typeface="Times New Roman"/>
            </a:endParaRPr>
          </a:p>
          <a:p>
            <a:pPr>
              <a:lnSpc>
                <a:spcPct val="100000"/>
              </a:lnSpc>
            </a:pPr>
            <a:endParaRPr sz="700" dirty="0">
              <a:latin typeface="Times New Roman"/>
              <a:cs typeface="Times New Roman"/>
            </a:endParaRPr>
          </a:p>
          <a:p>
            <a:pPr>
              <a:lnSpc>
                <a:spcPct val="100000"/>
              </a:lnSpc>
              <a:spcBef>
                <a:spcPts val="25"/>
              </a:spcBef>
            </a:pPr>
            <a:endParaRPr sz="750" dirty="0">
              <a:latin typeface="Times New Roman"/>
              <a:cs typeface="Times New Roman"/>
            </a:endParaRPr>
          </a:p>
          <a:p>
            <a:pPr marL="1893570" marR="4244340">
              <a:lnSpc>
                <a:spcPts val="700"/>
              </a:lnSpc>
            </a:pPr>
            <a:r>
              <a:rPr sz="600" spc="-5" dirty="0">
                <a:latin typeface="Lato-Medium"/>
                <a:cs typeface="Lato-Medium"/>
              </a:rPr>
              <a:t>Government</a:t>
            </a:r>
            <a:r>
              <a:rPr sz="600" spc="-70" dirty="0">
                <a:latin typeface="Lato-Medium"/>
                <a:cs typeface="Lato-Medium"/>
              </a:rPr>
              <a:t> </a:t>
            </a:r>
            <a:r>
              <a:rPr sz="600" spc="-5" dirty="0">
                <a:latin typeface="Lato-Medium"/>
                <a:cs typeface="Lato-Medium"/>
              </a:rPr>
              <a:t>of  Costa</a:t>
            </a:r>
            <a:r>
              <a:rPr sz="600" spc="-15" dirty="0">
                <a:latin typeface="Lato-Medium"/>
                <a:cs typeface="Lato-Medium"/>
              </a:rPr>
              <a:t> </a:t>
            </a:r>
            <a:r>
              <a:rPr sz="600" spc="-5" dirty="0">
                <a:latin typeface="Lato-Medium"/>
                <a:cs typeface="Lato-Medium"/>
              </a:rPr>
              <a:t>Rica</a:t>
            </a:r>
            <a:endParaRPr sz="600" dirty="0">
              <a:latin typeface="Lato-Medium"/>
              <a:cs typeface="Lato-Medium"/>
            </a:endParaRPr>
          </a:p>
        </p:txBody>
      </p:sp>
      <p:sp>
        <p:nvSpPr>
          <p:cNvPr id="22" name="object 22"/>
          <p:cNvSpPr/>
          <p:nvPr/>
        </p:nvSpPr>
        <p:spPr>
          <a:xfrm>
            <a:off x="1739332" y="3544013"/>
            <a:ext cx="1064831" cy="410803"/>
          </a:xfrm>
          <a:prstGeom prst="rect">
            <a:avLst/>
          </a:prstGeom>
          <a:blipFill>
            <a:blip r:embed="rId11"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4" name="object 24"/>
          <p:cNvSpPr/>
          <p:nvPr/>
        </p:nvSpPr>
        <p:spPr>
          <a:xfrm>
            <a:off x="7240265" y="3276600"/>
            <a:ext cx="500459" cy="515264"/>
          </a:xfrm>
          <a:prstGeom prst="rect">
            <a:avLst/>
          </a:prstGeom>
          <a:blipFill>
            <a:blip r:embed="rId1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5" name="object 25"/>
          <p:cNvSpPr/>
          <p:nvPr/>
        </p:nvSpPr>
        <p:spPr>
          <a:xfrm>
            <a:off x="4715874" y="4105556"/>
            <a:ext cx="834025" cy="599975"/>
          </a:xfrm>
          <a:prstGeom prst="rect">
            <a:avLst/>
          </a:prstGeom>
          <a:blipFill>
            <a:blip r:embed="rId1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6" name="object 26"/>
          <p:cNvSpPr/>
          <p:nvPr/>
        </p:nvSpPr>
        <p:spPr>
          <a:xfrm>
            <a:off x="2240386" y="4143116"/>
            <a:ext cx="439313" cy="441583"/>
          </a:xfrm>
          <a:prstGeom prst="rect">
            <a:avLst/>
          </a:prstGeom>
          <a:blipFill>
            <a:blip r:embed="rId1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7" name="object 27"/>
          <p:cNvSpPr/>
          <p:nvPr/>
        </p:nvSpPr>
        <p:spPr>
          <a:xfrm>
            <a:off x="5867400" y="4203830"/>
            <a:ext cx="673100" cy="406269"/>
          </a:xfrm>
          <a:prstGeom prst="rect">
            <a:avLst/>
          </a:prstGeom>
          <a:blipFill>
            <a:blip r:embed="rId15"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8" name="object 28"/>
          <p:cNvSpPr/>
          <p:nvPr/>
        </p:nvSpPr>
        <p:spPr>
          <a:xfrm>
            <a:off x="2162216" y="4916480"/>
            <a:ext cx="601698" cy="517162"/>
          </a:xfrm>
          <a:prstGeom prst="rect">
            <a:avLst/>
          </a:prstGeom>
          <a:blipFill>
            <a:blip r:embed="rId16"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9" name="object 29"/>
          <p:cNvSpPr/>
          <p:nvPr/>
        </p:nvSpPr>
        <p:spPr>
          <a:xfrm>
            <a:off x="3098800" y="5816600"/>
            <a:ext cx="1079500" cy="493417"/>
          </a:xfrm>
          <a:prstGeom prst="rect">
            <a:avLst/>
          </a:prstGeom>
          <a:blipFill>
            <a:blip r:embed="rId17"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0" name="object 30"/>
          <p:cNvSpPr/>
          <p:nvPr/>
        </p:nvSpPr>
        <p:spPr>
          <a:xfrm>
            <a:off x="4768404" y="5283140"/>
            <a:ext cx="986756" cy="495300"/>
          </a:xfrm>
          <a:prstGeom prst="rect">
            <a:avLst/>
          </a:prstGeom>
          <a:blipFill>
            <a:blip r:embed="rId18"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1" name="object 31"/>
          <p:cNvSpPr/>
          <p:nvPr/>
        </p:nvSpPr>
        <p:spPr>
          <a:xfrm>
            <a:off x="7061200" y="4191000"/>
            <a:ext cx="850900" cy="439023"/>
          </a:xfrm>
          <a:prstGeom prst="rect">
            <a:avLst/>
          </a:prstGeom>
          <a:blipFill>
            <a:blip r:embed="rId19"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2" name="object 32"/>
          <p:cNvSpPr/>
          <p:nvPr/>
        </p:nvSpPr>
        <p:spPr>
          <a:xfrm>
            <a:off x="7016642" y="4996160"/>
            <a:ext cx="943768" cy="357802"/>
          </a:xfrm>
          <a:prstGeom prst="rect">
            <a:avLst/>
          </a:prstGeom>
          <a:blipFill>
            <a:blip r:embed="rId20"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3" name="object 33"/>
          <p:cNvSpPr/>
          <p:nvPr/>
        </p:nvSpPr>
        <p:spPr>
          <a:xfrm>
            <a:off x="3098800" y="6731000"/>
            <a:ext cx="1079500" cy="279400"/>
          </a:xfrm>
          <a:prstGeom prst="rect">
            <a:avLst/>
          </a:prstGeom>
          <a:blipFill>
            <a:blip r:embed="rId21" cstate="print"/>
            <a:stretch>
              <a:fillRect/>
            </a:stretch>
          </a:blipFill>
        </p:spPr>
        <p:txBody>
          <a:bodyPr wrap="square" lIns="0" tIns="0" rIns="0" bIns="0" rtlCol="0"/>
          <a:lstStyle/>
          <a:p>
            <a:endParaRPr/>
          </a:p>
        </p:txBody>
      </p:sp>
      <p:sp>
        <p:nvSpPr>
          <p:cNvPr id="34" name="object 34"/>
          <p:cNvSpPr/>
          <p:nvPr/>
        </p:nvSpPr>
        <p:spPr>
          <a:xfrm>
            <a:off x="3141012" y="6756400"/>
            <a:ext cx="997637" cy="211730"/>
          </a:xfrm>
          <a:prstGeom prst="rect">
            <a:avLst/>
          </a:prstGeom>
          <a:blipFill>
            <a:blip r:embed="rId2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6" name="object 36"/>
          <p:cNvSpPr/>
          <p:nvPr/>
        </p:nvSpPr>
        <p:spPr>
          <a:xfrm>
            <a:off x="5892800" y="5729939"/>
            <a:ext cx="698500" cy="556560"/>
          </a:xfrm>
          <a:prstGeom prst="rect">
            <a:avLst/>
          </a:prstGeom>
          <a:blipFill>
            <a:blip r:embed="rId2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7" name="object 37"/>
          <p:cNvSpPr/>
          <p:nvPr/>
        </p:nvSpPr>
        <p:spPr>
          <a:xfrm>
            <a:off x="2159000" y="5702300"/>
            <a:ext cx="609600" cy="622300"/>
          </a:xfrm>
          <a:prstGeom prst="rect">
            <a:avLst/>
          </a:prstGeom>
          <a:blipFill>
            <a:blip r:embed="rId2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8" name="object 38"/>
          <p:cNvSpPr/>
          <p:nvPr/>
        </p:nvSpPr>
        <p:spPr>
          <a:xfrm>
            <a:off x="2214515" y="6694283"/>
            <a:ext cx="465184" cy="468516"/>
          </a:xfrm>
          <a:prstGeom prst="rect">
            <a:avLst/>
          </a:prstGeom>
          <a:blipFill>
            <a:blip r:embed="rId25"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9" name="object 39"/>
          <p:cNvSpPr/>
          <p:nvPr/>
        </p:nvSpPr>
        <p:spPr>
          <a:xfrm>
            <a:off x="4902200" y="6642100"/>
            <a:ext cx="431800" cy="580383"/>
          </a:xfrm>
          <a:prstGeom prst="rect">
            <a:avLst/>
          </a:prstGeom>
          <a:blipFill>
            <a:blip r:embed="rId26"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0" name="object 40"/>
          <p:cNvSpPr/>
          <p:nvPr/>
        </p:nvSpPr>
        <p:spPr>
          <a:xfrm>
            <a:off x="5803900" y="6629400"/>
            <a:ext cx="876300" cy="557696"/>
          </a:xfrm>
          <a:prstGeom prst="rect">
            <a:avLst/>
          </a:prstGeom>
          <a:blipFill>
            <a:blip r:embed="rId27"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1" name="object 41"/>
          <p:cNvSpPr/>
          <p:nvPr/>
        </p:nvSpPr>
        <p:spPr>
          <a:xfrm>
            <a:off x="7152391" y="6529320"/>
            <a:ext cx="679281" cy="679281"/>
          </a:xfrm>
          <a:prstGeom prst="rect">
            <a:avLst/>
          </a:prstGeom>
          <a:blipFill>
            <a:blip r:embed="rId28"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2" name="object 42"/>
          <p:cNvSpPr/>
          <p:nvPr/>
        </p:nvSpPr>
        <p:spPr>
          <a:xfrm>
            <a:off x="3213100" y="7556500"/>
            <a:ext cx="952500" cy="419100"/>
          </a:xfrm>
          <a:prstGeom prst="rect">
            <a:avLst/>
          </a:prstGeom>
          <a:blipFill>
            <a:blip r:embed="rId29"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3" name="object 43"/>
          <p:cNvSpPr/>
          <p:nvPr/>
        </p:nvSpPr>
        <p:spPr>
          <a:xfrm>
            <a:off x="5803900" y="7686892"/>
            <a:ext cx="939135" cy="221785"/>
          </a:xfrm>
          <a:prstGeom prst="rect">
            <a:avLst/>
          </a:prstGeom>
          <a:blipFill>
            <a:blip r:embed="rId30"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4" name="object 44"/>
          <p:cNvSpPr/>
          <p:nvPr/>
        </p:nvSpPr>
        <p:spPr>
          <a:xfrm>
            <a:off x="7073900" y="7556500"/>
            <a:ext cx="876300" cy="378810"/>
          </a:xfrm>
          <a:prstGeom prst="rect">
            <a:avLst/>
          </a:prstGeom>
          <a:blipFill>
            <a:blip r:embed="rId31"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5" name="object 45"/>
          <p:cNvSpPr/>
          <p:nvPr/>
        </p:nvSpPr>
        <p:spPr>
          <a:xfrm>
            <a:off x="4717666" y="7594600"/>
            <a:ext cx="752250" cy="406400"/>
          </a:xfrm>
          <a:prstGeom prst="rect">
            <a:avLst/>
          </a:prstGeom>
          <a:blipFill>
            <a:blip r:embed="rId3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6" name="object 46"/>
          <p:cNvSpPr/>
          <p:nvPr/>
        </p:nvSpPr>
        <p:spPr>
          <a:xfrm>
            <a:off x="2109316" y="7556500"/>
            <a:ext cx="680012" cy="419100"/>
          </a:xfrm>
          <a:prstGeom prst="rect">
            <a:avLst/>
          </a:prstGeom>
          <a:blipFill>
            <a:blip r:embed="rId3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7" name="object 47"/>
          <p:cNvSpPr/>
          <p:nvPr/>
        </p:nvSpPr>
        <p:spPr>
          <a:xfrm>
            <a:off x="7150100" y="5715000"/>
            <a:ext cx="495300" cy="527339"/>
          </a:xfrm>
          <a:prstGeom prst="rect">
            <a:avLst/>
          </a:prstGeom>
          <a:blipFill>
            <a:blip r:embed="rId3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8" name="object 48"/>
          <p:cNvSpPr/>
          <p:nvPr/>
        </p:nvSpPr>
        <p:spPr>
          <a:xfrm>
            <a:off x="6913943" y="2540000"/>
            <a:ext cx="998156" cy="444500"/>
          </a:xfrm>
          <a:prstGeom prst="rect">
            <a:avLst/>
          </a:prstGeom>
          <a:blipFill>
            <a:blip r:embed="rId35"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1" name="TextBox 50"/>
          <p:cNvSpPr txBox="1"/>
          <p:nvPr/>
        </p:nvSpPr>
        <p:spPr>
          <a:xfrm>
            <a:off x="558800" y="609600"/>
            <a:ext cx="4724400" cy="830997"/>
          </a:xfrm>
          <a:prstGeom prst="rect">
            <a:avLst/>
          </a:prstGeom>
          <a:noFill/>
        </p:spPr>
        <p:txBody>
          <a:bodyPr wrap="square" rtlCol="0">
            <a:spAutoFit/>
          </a:bodyPr>
          <a:lstStyle/>
          <a:p>
            <a:r>
              <a:rPr lang="en-US" sz="4800" b="1" dirty="0">
                <a:solidFill>
                  <a:schemeClr val="accent1"/>
                </a:solidFill>
              </a:rPr>
              <a:t>CONVENES</a:t>
            </a:r>
          </a:p>
        </p:txBody>
      </p:sp>
      <p:pic>
        <p:nvPicPr>
          <p:cNvPr id="50" name="Picture 49"/>
          <p:cNvPicPr>
            <a:picLocks noChangeAspect="1"/>
          </p:cNvPicPr>
          <p:nvPr/>
        </p:nvPicPr>
        <p:blipFill rotWithShape="1">
          <a:blip r:embed="rId36">
            <a:extLst>
              <a:ext uri="{28A0092B-C50C-407E-A947-70E740481C1C}">
                <a14:useLocalDpi xmlns:a14="http://schemas.microsoft.com/office/drawing/2010/main" val="0"/>
              </a:ext>
            </a:extLst>
          </a:blip>
          <a:srcRect l="30047" t="3982"/>
          <a:stretch/>
        </p:blipFill>
        <p:spPr>
          <a:xfrm>
            <a:off x="8496300" y="4957278"/>
            <a:ext cx="3694475" cy="338073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300" y="4368800"/>
            <a:ext cx="3086100" cy="4191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p:nvPr/>
        </p:nvSpPr>
        <p:spPr>
          <a:xfrm>
            <a:off x="4965700" y="2298700"/>
            <a:ext cx="6654800" cy="6261100"/>
          </a:xfrm>
          <a:custGeom>
            <a:avLst/>
            <a:gdLst/>
            <a:ahLst/>
            <a:cxnLst/>
            <a:rect l="l" t="t" r="r" b="b"/>
            <a:pathLst>
              <a:path w="6654800" h="6261100">
                <a:moveTo>
                  <a:pt x="0" y="0"/>
                </a:moveTo>
                <a:lnTo>
                  <a:pt x="6654800" y="0"/>
                </a:lnTo>
                <a:lnTo>
                  <a:pt x="6654800" y="6261100"/>
                </a:lnTo>
                <a:lnTo>
                  <a:pt x="0" y="6261100"/>
                </a:lnTo>
                <a:lnTo>
                  <a:pt x="0" y="0"/>
                </a:lnTo>
                <a:close/>
              </a:path>
            </a:pathLst>
          </a:custGeom>
          <a:solidFill>
            <a:srgbClr val="FFFFFF"/>
          </a:solidFill>
        </p:spPr>
        <p:txBody>
          <a:bodyPr wrap="square" lIns="0" tIns="0" rIns="0" bIns="0" rtlCol="0"/>
          <a:lstStyle/>
          <a:p>
            <a:endParaRPr/>
          </a:p>
        </p:txBody>
      </p:sp>
      <p:sp>
        <p:nvSpPr>
          <p:cNvPr id="4" name="object 4"/>
          <p:cNvSpPr/>
          <p:nvPr/>
        </p:nvSpPr>
        <p:spPr>
          <a:xfrm>
            <a:off x="1638300" y="2298700"/>
            <a:ext cx="3086100" cy="3034665"/>
          </a:xfrm>
          <a:custGeom>
            <a:avLst/>
            <a:gdLst/>
            <a:ahLst/>
            <a:cxnLst/>
            <a:rect l="l" t="t" r="r" b="b"/>
            <a:pathLst>
              <a:path w="3086100" h="3034665">
                <a:moveTo>
                  <a:pt x="3086100" y="0"/>
                </a:moveTo>
                <a:lnTo>
                  <a:pt x="0" y="12700"/>
                </a:lnTo>
                <a:lnTo>
                  <a:pt x="2247" y="3034259"/>
                </a:lnTo>
                <a:lnTo>
                  <a:pt x="3086100" y="2416248"/>
                </a:lnTo>
                <a:lnTo>
                  <a:pt x="3086100" y="0"/>
                </a:lnTo>
                <a:close/>
              </a:path>
            </a:pathLst>
          </a:custGeom>
          <a:solidFill>
            <a:srgbClr val="3187B1"/>
          </a:solidFill>
        </p:spPr>
        <p:txBody>
          <a:bodyPr wrap="square" lIns="0" tIns="0" rIns="0" bIns="0" rtlCol="0"/>
          <a:lstStyle/>
          <a:p>
            <a:endParaRPr/>
          </a:p>
        </p:txBody>
      </p:sp>
      <p:sp>
        <p:nvSpPr>
          <p:cNvPr id="5" name="object 5"/>
          <p:cNvSpPr/>
          <p:nvPr/>
        </p:nvSpPr>
        <p:spPr>
          <a:xfrm>
            <a:off x="1636964" y="4505924"/>
            <a:ext cx="3088005" cy="831215"/>
          </a:xfrm>
          <a:custGeom>
            <a:avLst/>
            <a:gdLst/>
            <a:ahLst/>
            <a:cxnLst/>
            <a:rect l="l" t="t" r="r" b="b"/>
            <a:pathLst>
              <a:path w="3088004" h="831214">
                <a:moveTo>
                  <a:pt x="3087436" y="0"/>
                </a:moveTo>
                <a:lnTo>
                  <a:pt x="0" y="830883"/>
                </a:lnTo>
                <a:lnTo>
                  <a:pt x="3087436" y="365850"/>
                </a:lnTo>
                <a:lnTo>
                  <a:pt x="3087436" y="0"/>
                </a:lnTo>
                <a:close/>
              </a:path>
            </a:pathLst>
          </a:custGeom>
          <a:solidFill>
            <a:srgbClr val="296C92"/>
          </a:solidFill>
        </p:spPr>
        <p:txBody>
          <a:bodyPr wrap="square" lIns="0" tIns="0" rIns="0" bIns="0" rtlCol="0"/>
          <a:lstStyle/>
          <a:p>
            <a:endParaRPr/>
          </a:p>
        </p:txBody>
      </p:sp>
      <p:sp>
        <p:nvSpPr>
          <p:cNvPr id="6" name="object 6"/>
          <p:cNvSpPr/>
          <p:nvPr/>
        </p:nvSpPr>
        <p:spPr>
          <a:xfrm>
            <a:off x="1634108" y="4873694"/>
            <a:ext cx="3090545" cy="461645"/>
          </a:xfrm>
          <a:custGeom>
            <a:avLst/>
            <a:gdLst/>
            <a:ahLst/>
            <a:cxnLst/>
            <a:rect l="l" t="t" r="r" b="b"/>
            <a:pathLst>
              <a:path w="3090545" h="461645">
                <a:moveTo>
                  <a:pt x="3090291" y="0"/>
                </a:moveTo>
                <a:lnTo>
                  <a:pt x="0" y="461366"/>
                </a:lnTo>
                <a:lnTo>
                  <a:pt x="3090291" y="424454"/>
                </a:lnTo>
                <a:lnTo>
                  <a:pt x="3090291" y="0"/>
                </a:lnTo>
                <a:close/>
              </a:path>
            </a:pathLst>
          </a:custGeom>
          <a:solidFill>
            <a:srgbClr val="334C55">
              <a:alpha val="74259"/>
            </a:srgbClr>
          </a:solidFill>
        </p:spPr>
        <p:txBody>
          <a:bodyPr wrap="square" lIns="0" tIns="0" rIns="0" bIns="0" rtlCol="0"/>
          <a:lstStyle/>
          <a:p>
            <a:endParaRPr/>
          </a:p>
        </p:txBody>
      </p:sp>
      <p:sp>
        <p:nvSpPr>
          <p:cNvPr id="9" name="object 9"/>
          <p:cNvSpPr txBox="1"/>
          <p:nvPr/>
        </p:nvSpPr>
        <p:spPr>
          <a:xfrm>
            <a:off x="2369276" y="2765362"/>
            <a:ext cx="1882139" cy="1938864"/>
          </a:xfrm>
          <a:prstGeom prst="rect">
            <a:avLst/>
          </a:prstGeom>
        </p:spPr>
        <p:txBody>
          <a:bodyPr vert="horz" wrap="square" lIns="0" tIns="635" rIns="0" bIns="0" rtlCol="0">
            <a:spAutoFit/>
          </a:bodyPr>
          <a:lstStyle/>
          <a:p>
            <a:pPr marL="12700" marR="5080">
              <a:lnSpc>
                <a:spcPct val="120300"/>
              </a:lnSpc>
              <a:spcBef>
                <a:spcPts val="5"/>
              </a:spcBef>
              <a:tabLst>
                <a:tab pos="396875" algn="l"/>
              </a:tabLst>
            </a:pPr>
            <a:r>
              <a:rPr lang="en-GB" sz="2200" spc="-15" dirty="0">
                <a:solidFill>
                  <a:srgbClr val="FFFFFF"/>
                </a:solidFill>
                <a:latin typeface="HGMinchoE" panose="020B0400000000000000" pitchFamily="49" charset="-128"/>
                <a:ea typeface="HGMinchoE" panose="020B0400000000000000" pitchFamily="49" charset="-128"/>
                <a:cs typeface="Lato-Medium"/>
              </a:rPr>
              <a:t>" </a:t>
            </a:r>
            <a:r>
              <a:rPr lang="en-GB" sz="2100" spc="-20" dirty="0">
                <a:solidFill>
                  <a:srgbClr val="FFFFFF"/>
                </a:solidFill>
                <a:latin typeface="Lato"/>
                <a:ea typeface="HGMinchoE" panose="020B0400000000000000" pitchFamily="49" charset="-128"/>
                <a:cs typeface="Lato-Light"/>
              </a:rPr>
              <a:t>Every</a:t>
            </a:r>
            <a:r>
              <a:rPr lang="en-GB" sz="2100" spc="-114" dirty="0">
                <a:solidFill>
                  <a:srgbClr val="FFFFFF"/>
                </a:solidFill>
                <a:latin typeface="Lato"/>
                <a:ea typeface="HGMinchoE" panose="020B0400000000000000" pitchFamily="49" charset="-128"/>
                <a:cs typeface="Lato-Light"/>
              </a:rPr>
              <a:t> </a:t>
            </a:r>
            <a:r>
              <a:rPr lang="en-GB" sz="2100" spc="-10" dirty="0">
                <a:solidFill>
                  <a:srgbClr val="FFFFFF"/>
                </a:solidFill>
                <a:latin typeface="Lato"/>
                <a:ea typeface="HGMinchoE" panose="020B0400000000000000" pitchFamily="49" charset="-128"/>
                <a:cs typeface="Lato-Light"/>
              </a:rPr>
              <a:t>member </a:t>
            </a:r>
            <a:r>
              <a:rPr lang="en-GB" sz="2100" dirty="0">
                <a:solidFill>
                  <a:srgbClr val="FFFFFF"/>
                </a:solidFill>
                <a:latin typeface="Lato"/>
                <a:ea typeface="HGMinchoE" panose="020B0400000000000000" pitchFamily="49" charset="-128"/>
                <a:cs typeface="Lato-Light"/>
              </a:rPr>
              <a:t>has </a:t>
            </a:r>
            <a:r>
              <a:rPr lang="en-GB" sz="2100" spc="-5" dirty="0">
                <a:solidFill>
                  <a:srgbClr val="FFFFFF"/>
                </a:solidFill>
                <a:latin typeface="Lato"/>
                <a:ea typeface="HGMinchoE" panose="020B0400000000000000" pitchFamily="49" charset="-128"/>
                <a:cs typeface="Lato-Light"/>
              </a:rPr>
              <a:t>something to bring to </a:t>
            </a:r>
            <a:r>
              <a:rPr lang="en-GB" sz="2100" dirty="0">
                <a:solidFill>
                  <a:srgbClr val="FFFFFF"/>
                </a:solidFill>
                <a:latin typeface="Lato"/>
                <a:ea typeface="HGMinchoE" panose="020B0400000000000000" pitchFamily="49" charset="-128"/>
                <a:cs typeface="Lato-Light"/>
              </a:rPr>
              <a:t>the  </a:t>
            </a:r>
            <a:r>
              <a:rPr lang="en-GB" sz="2100" spc="-5" dirty="0">
                <a:solidFill>
                  <a:srgbClr val="FFFFFF"/>
                </a:solidFill>
                <a:latin typeface="Lato"/>
                <a:ea typeface="HGMinchoE" panose="020B0400000000000000" pitchFamily="49" charset="-128"/>
                <a:cs typeface="Lato-Light"/>
              </a:rPr>
              <a:t>table</a:t>
            </a:r>
            <a:r>
              <a:rPr lang="en-GB" sz="2100" spc="-5" dirty="0">
                <a:solidFill>
                  <a:srgbClr val="FFFFFF"/>
                </a:solidFill>
                <a:latin typeface="Lato"/>
                <a:cs typeface="Lato-Light"/>
              </a:rPr>
              <a:t>. </a:t>
            </a:r>
            <a:r>
              <a:rPr sz="2200" dirty="0">
                <a:solidFill>
                  <a:srgbClr val="FFFFFF"/>
                </a:solidFill>
                <a:latin typeface="Lato-Medium"/>
                <a:cs typeface="Lato-Medium"/>
              </a:rPr>
              <a:t>”</a:t>
            </a:r>
            <a:endParaRPr sz="2200" dirty="0">
              <a:latin typeface="Lato-Medium"/>
              <a:cs typeface="Lato-Medium"/>
            </a:endParaRPr>
          </a:p>
        </p:txBody>
      </p:sp>
      <p:sp>
        <p:nvSpPr>
          <p:cNvPr id="12" name="object 12"/>
          <p:cNvSpPr/>
          <p:nvPr/>
        </p:nvSpPr>
        <p:spPr>
          <a:xfrm>
            <a:off x="10165769" y="7913830"/>
            <a:ext cx="1010230" cy="277668"/>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13"/>
          <p:cNvSpPr/>
          <p:nvPr/>
        </p:nvSpPr>
        <p:spPr>
          <a:xfrm>
            <a:off x="5359400" y="2567998"/>
            <a:ext cx="1025243" cy="41275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4" name="object 14"/>
          <p:cNvSpPr/>
          <p:nvPr/>
        </p:nvSpPr>
        <p:spPr>
          <a:xfrm>
            <a:off x="9129764" y="2566233"/>
            <a:ext cx="1541120" cy="316928"/>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10833071" y="2443105"/>
            <a:ext cx="705420" cy="436165"/>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7" name="object 17"/>
          <p:cNvSpPr/>
          <p:nvPr/>
        </p:nvSpPr>
        <p:spPr>
          <a:xfrm>
            <a:off x="10528300" y="3636123"/>
            <a:ext cx="571500" cy="727075"/>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8432800" y="3254680"/>
            <a:ext cx="1549400" cy="187019"/>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9" name="object 19"/>
          <p:cNvSpPr/>
          <p:nvPr/>
        </p:nvSpPr>
        <p:spPr>
          <a:xfrm>
            <a:off x="6950570" y="3505200"/>
            <a:ext cx="1012329" cy="558800"/>
          </a:xfrm>
          <a:prstGeom prst="rect">
            <a:avLst/>
          </a:prstGeom>
          <a:blipFill>
            <a:blip r:embed="rId9"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0" name="object 20"/>
          <p:cNvSpPr/>
          <p:nvPr/>
        </p:nvSpPr>
        <p:spPr>
          <a:xfrm>
            <a:off x="8540115" y="3746500"/>
            <a:ext cx="1264284" cy="508000"/>
          </a:xfrm>
          <a:prstGeom prst="rect">
            <a:avLst/>
          </a:prstGeom>
          <a:blipFill>
            <a:blip r:embed="rId10"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1" name="object 21"/>
          <p:cNvSpPr/>
          <p:nvPr/>
        </p:nvSpPr>
        <p:spPr>
          <a:xfrm>
            <a:off x="8523496" y="5312704"/>
            <a:ext cx="1598404" cy="436354"/>
          </a:xfrm>
          <a:prstGeom prst="rect">
            <a:avLst/>
          </a:prstGeom>
          <a:blipFill>
            <a:blip r:embed="rId11"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2" name="object 22"/>
          <p:cNvSpPr/>
          <p:nvPr/>
        </p:nvSpPr>
        <p:spPr>
          <a:xfrm>
            <a:off x="10401300" y="3116171"/>
            <a:ext cx="998220" cy="465228"/>
          </a:xfrm>
          <a:prstGeom prst="rect">
            <a:avLst/>
          </a:prstGeom>
          <a:blipFill>
            <a:blip r:embed="rId1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3" name="object 23"/>
          <p:cNvSpPr/>
          <p:nvPr/>
        </p:nvSpPr>
        <p:spPr>
          <a:xfrm>
            <a:off x="6870700" y="5384800"/>
            <a:ext cx="1228125" cy="457200"/>
          </a:xfrm>
          <a:prstGeom prst="rect">
            <a:avLst/>
          </a:prstGeom>
          <a:blipFill>
            <a:blip r:embed="rId1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4" name="object 24"/>
          <p:cNvSpPr/>
          <p:nvPr/>
        </p:nvSpPr>
        <p:spPr>
          <a:xfrm>
            <a:off x="5461091" y="6223000"/>
            <a:ext cx="959405" cy="481060"/>
          </a:xfrm>
          <a:prstGeom prst="rect">
            <a:avLst/>
          </a:prstGeom>
          <a:blipFill>
            <a:blip r:embed="rId1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5" name="object 25"/>
          <p:cNvSpPr/>
          <p:nvPr/>
        </p:nvSpPr>
        <p:spPr>
          <a:xfrm>
            <a:off x="8610600" y="7104698"/>
            <a:ext cx="1130300" cy="282292"/>
          </a:xfrm>
          <a:prstGeom prst="rect">
            <a:avLst/>
          </a:prstGeom>
          <a:blipFill>
            <a:blip r:embed="rId15"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6" name="object 26"/>
          <p:cNvSpPr/>
          <p:nvPr/>
        </p:nvSpPr>
        <p:spPr>
          <a:xfrm>
            <a:off x="6937341" y="7023527"/>
            <a:ext cx="918864" cy="466725"/>
          </a:xfrm>
          <a:prstGeom prst="rect">
            <a:avLst/>
          </a:prstGeom>
          <a:blipFill>
            <a:blip r:embed="rId16"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7" name="object 27"/>
          <p:cNvSpPr/>
          <p:nvPr/>
        </p:nvSpPr>
        <p:spPr>
          <a:xfrm>
            <a:off x="6949316" y="7772400"/>
            <a:ext cx="960589" cy="596900"/>
          </a:xfrm>
          <a:prstGeom prst="rect">
            <a:avLst/>
          </a:prstGeom>
          <a:blipFill>
            <a:blip r:embed="rId17"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8" name="object 28"/>
          <p:cNvSpPr/>
          <p:nvPr/>
        </p:nvSpPr>
        <p:spPr>
          <a:xfrm>
            <a:off x="5346700" y="4660900"/>
            <a:ext cx="1190795" cy="355600"/>
          </a:xfrm>
          <a:prstGeom prst="rect">
            <a:avLst/>
          </a:prstGeom>
          <a:blipFill>
            <a:blip r:embed="rId18"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9" name="object 29"/>
          <p:cNvSpPr/>
          <p:nvPr/>
        </p:nvSpPr>
        <p:spPr>
          <a:xfrm>
            <a:off x="5461000" y="5402923"/>
            <a:ext cx="959615" cy="413676"/>
          </a:xfrm>
          <a:prstGeom prst="rect">
            <a:avLst/>
          </a:prstGeom>
          <a:blipFill>
            <a:blip r:embed="rId19"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0" name="object 30"/>
          <p:cNvSpPr/>
          <p:nvPr/>
        </p:nvSpPr>
        <p:spPr>
          <a:xfrm>
            <a:off x="10479658" y="5359400"/>
            <a:ext cx="670941" cy="507377"/>
          </a:xfrm>
          <a:prstGeom prst="rect">
            <a:avLst/>
          </a:prstGeom>
          <a:blipFill>
            <a:blip r:embed="rId20"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1" name="object 31"/>
          <p:cNvSpPr/>
          <p:nvPr/>
        </p:nvSpPr>
        <p:spPr>
          <a:xfrm>
            <a:off x="9740900" y="6390968"/>
            <a:ext cx="1685211" cy="523976"/>
          </a:xfrm>
          <a:prstGeom prst="rect">
            <a:avLst/>
          </a:prstGeom>
          <a:blipFill>
            <a:blip r:embed="rId21" cstate="print"/>
            <a:stretch>
              <a:fillRect/>
            </a:stretch>
          </a:blipFill>
        </p:spPr>
        <p:txBody>
          <a:bodyPr wrap="square" lIns="0" tIns="0" rIns="0" bIns="0" rtlCol="0"/>
          <a:lstStyle/>
          <a:p>
            <a:endParaRPr/>
          </a:p>
        </p:txBody>
      </p:sp>
      <p:sp>
        <p:nvSpPr>
          <p:cNvPr id="32" name="object 32"/>
          <p:cNvSpPr/>
          <p:nvPr/>
        </p:nvSpPr>
        <p:spPr>
          <a:xfrm>
            <a:off x="10492037" y="6976496"/>
            <a:ext cx="515220" cy="554603"/>
          </a:xfrm>
          <a:prstGeom prst="rect">
            <a:avLst/>
          </a:prstGeom>
          <a:blipFill>
            <a:blip r:embed="rId2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3" name="object 33"/>
          <p:cNvSpPr/>
          <p:nvPr/>
        </p:nvSpPr>
        <p:spPr>
          <a:xfrm>
            <a:off x="5359400" y="3192817"/>
            <a:ext cx="1155700" cy="337782"/>
          </a:xfrm>
          <a:prstGeom prst="rect">
            <a:avLst/>
          </a:prstGeom>
          <a:blipFill>
            <a:blip r:embed="rId2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4" name="object 34"/>
          <p:cNvSpPr/>
          <p:nvPr/>
        </p:nvSpPr>
        <p:spPr>
          <a:xfrm>
            <a:off x="6786552" y="4640115"/>
            <a:ext cx="1375039" cy="282292"/>
          </a:xfrm>
          <a:prstGeom prst="rect">
            <a:avLst/>
          </a:prstGeom>
          <a:blipFill>
            <a:blip r:embed="rId24" cstate="print"/>
            <a:stretch>
              <a:fillRect/>
            </a:stretch>
          </a:blipFill>
        </p:spPr>
        <p:txBody>
          <a:bodyPr wrap="square" lIns="0" tIns="0" rIns="0" bIns="0" rtlCol="0"/>
          <a:lstStyle/>
          <a:p>
            <a:endParaRPr/>
          </a:p>
        </p:txBody>
      </p:sp>
      <p:sp>
        <p:nvSpPr>
          <p:cNvPr id="35" name="object 35"/>
          <p:cNvSpPr/>
          <p:nvPr/>
        </p:nvSpPr>
        <p:spPr>
          <a:xfrm>
            <a:off x="8523496" y="4614014"/>
            <a:ext cx="1395204" cy="338985"/>
          </a:xfrm>
          <a:prstGeom prst="rect">
            <a:avLst/>
          </a:prstGeom>
          <a:blipFill>
            <a:blip r:embed="rId25"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6" name="object 36"/>
          <p:cNvSpPr/>
          <p:nvPr/>
        </p:nvSpPr>
        <p:spPr>
          <a:xfrm>
            <a:off x="10261600" y="4577422"/>
            <a:ext cx="1001684" cy="337477"/>
          </a:xfrm>
          <a:prstGeom prst="rect">
            <a:avLst/>
          </a:prstGeom>
          <a:blipFill>
            <a:blip r:embed="rId26"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7" name="object 37"/>
          <p:cNvSpPr/>
          <p:nvPr/>
        </p:nvSpPr>
        <p:spPr>
          <a:xfrm>
            <a:off x="5486400" y="7079190"/>
            <a:ext cx="913051" cy="299509"/>
          </a:xfrm>
          <a:prstGeom prst="rect">
            <a:avLst/>
          </a:prstGeom>
          <a:blipFill>
            <a:blip r:embed="rId27"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8" name="object 38"/>
          <p:cNvSpPr/>
          <p:nvPr/>
        </p:nvSpPr>
        <p:spPr>
          <a:xfrm>
            <a:off x="7124700" y="6096000"/>
            <a:ext cx="581587" cy="584200"/>
          </a:xfrm>
          <a:prstGeom prst="rect">
            <a:avLst/>
          </a:prstGeom>
          <a:blipFill>
            <a:blip r:embed="rId28"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9" name="object 39"/>
          <p:cNvSpPr/>
          <p:nvPr/>
        </p:nvSpPr>
        <p:spPr>
          <a:xfrm>
            <a:off x="5600700" y="3733800"/>
            <a:ext cx="544883" cy="546100"/>
          </a:xfrm>
          <a:prstGeom prst="rect">
            <a:avLst/>
          </a:prstGeom>
          <a:blipFill>
            <a:blip r:embed="rId29"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0" name="object 40"/>
          <p:cNvSpPr/>
          <p:nvPr/>
        </p:nvSpPr>
        <p:spPr>
          <a:xfrm>
            <a:off x="8536285" y="6184900"/>
            <a:ext cx="1340333" cy="301442"/>
          </a:xfrm>
          <a:prstGeom prst="rect">
            <a:avLst/>
          </a:prstGeom>
          <a:blipFill>
            <a:blip r:embed="rId30"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1" name="object 41"/>
          <p:cNvSpPr/>
          <p:nvPr/>
        </p:nvSpPr>
        <p:spPr>
          <a:xfrm>
            <a:off x="6934200" y="2654300"/>
            <a:ext cx="1003300" cy="239106"/>
          </a:xfrm>
          <a:prstGeom prst="rect">
            <a:avLst/>
          </a:prstGeom>
          <a:blipFill>
            <a:blip r:embed="rId31"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2" name="object 42"/>
          <p:cNvSpPr/>
          <p:nvPr/>
        </p:nvSpPr>
        <p:spPr>
          <a:xfrm>
            <a:off x="8793995" y="7688692"/>
            <a:ext cx="589285" cy="589285"/>
          </a:xfrm>
          <a:prstGeom prst="rect">
            <a:avLst/>
          </a:prstGeom>
          <a:blipFill>
            <a:blip r:embed="rId3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3" name="object 43"/>
          <p:cNvSpPr/>
          <p:nvPr/>
        </p:nvSpPr>
        <p:spPr>
          <a:xfrm>
            <a:off x="5689600" y="7759700"/>
            <a:ext cx="507193" cy="539793"/>
          </a:xfrm>
          <a:prstGeom prst="rect">
            <a:avLst/>
          </a:prstGeom>
          <a:blipFill>
            <a:blip r:embed="rId3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5" name="TextBox 44"/>
          <p:cNvSpPr txBox="1"/>
          <p:nvPr/>
        </p:nvSpPr>
        <p:spPr>
          <a:xfrm>
            <a:off x="558800" y="609600"/>
            <a:ext cx="4724400" cy="830997"/>
          </a:xfrm>
          <a:prstGeom prst="rect">
            <a:avLst/>
          </a:prstGeom>
          <a:noFill/>
        </p:spPr>
        <p:txBody>
          <a:bodyPr wrap="square" rtlCol="0">
            <a:spAutoFit/>
          </a:bodyPr>
          <a:lstStyle/>
          <a:p>
            <a:r>
              <a:rPr lang="en-US" sz="4800" b="1" dirty="0">
                <a:solidFill>
                  <a:schemeClr val="accent1"/>
                </a:solidFill>
              </a:rPr>
              <a:t>CONVENES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823305" y="3215290"/>
            <a:ext cx="11418115" cy="5209578"/>
          </a:xfrm>
          <a:custGeom>
            <a:avLst/>
            <a:gdLst/>
            <a:ahLst/>
            <a:cxnLst/>
            <a:rect l="l" t="t" r="r" b="b"/>
            <a:pathLst>
              <a:path w="3086100" h="4000500">
                <a:moveTo>
                  <a:pt x="0" y="0"/>
                </a:moveTo>
                <a:lnTo>
                  <a:pt x="3086100" y="0"/>
                </a:lnTo>
                <a:lnTo>
                  <a:pt x="3086100" y="4000500"/>
                </a:lnTo>
                <a:lnTo>
                  <a:pt x="0" y="4000500"/>
                </a:lnTo>
                <a:lnTo>
                  <a:pt x="0" y="0"/>
                </a:lnTo>
                <a:close/>
              </a:path>
            </a:pathLst>
          </a:custGeom>
          <a:solidFill>
            <a:srgbClr val="000000"/>
          </a:solidFill>
        </p:spPr>
        <p:txBody>
          <a:bodyPr wrap="square" lIns="0" tIns="0" rIns="0" bIns="0" rtlCol="0"/>
          <a:lstStyle/>
          <a:p>
            <a:pPr lvl="0" algn="ctr">
              <a:lnSpc>
                <a:spcPct val="200000"/>
              </a:lnSpc>
            </a:pPr>
            <a:r>
              <a:rPr lang="en-US" sz="3600" u="sng" spc="-5" dirty="0">
                <a:solidFill>
                  <a:srgbClr val="FFC000"/>
                </a:solidFill>
                <a:latin typeface="Lato"/>
              </a:rPr>
              <a:t>Transformative Change for SDGs</a:t>
            </a:r>
          </a:p>
          <a:p>
            <a:pPr lvl="0" algn="ctr">
              <a:lnSpc>
                <a:spcPct val="200000"/>
              </a:lnSpc>
            </a:pPr>
            <a:r>
              <a:rPr lang="en-US" sz="3600" u="sng" spc="-5" dirty="0">
                <a:solidFill>
                  <a:srgbClr val="FFC000"/>
                </a:solidFill>
                <a:latin typeface="Lato"/>
              </a:rPr>
              <a:t> </a:t>
            </a:r>
            <a:endParaRPr lang="en-US" sz="2800" b="1" spc="-5" dirty="0">
              <a:solidFill>
                <a:schemeClr val="bg1">
                  <a:lumMod val="75000"/>
                </a:schemeClr>
              </a:solidFill>
              <a:latin typeface="Lato"/>
            </a:endParaRPr>
          </a:p>
          <a:p>
            <a:pPr lvl="0" algn="ctr"/>
            <a:r>
              <a:rPr lang="en-US" sz="3600" spc="-5" dirty="0">
                <a:solidFill>
                  <a:schemeClr val="accent1"/>
                </a:solidFill>
                <a:latin typeface="Lato"/>
              </a:rPr>
              <a:t>Requires</a:t>
            </a:r>
          </a:p>
          <a:p>
            <a:pPr lvl="0" algn="ctr">
              <a:lnSpc>
                <a:spcPct val="150000"/>
              </a:lnSpc>
            </a:pPr>
            <a:r>
              <a:rPr lang="en-US" sz="3600" spc="-5" dirty="0">
                <a:solidFill>
                  <a:schemeClr val="accent1"/>
                </a:solidFill>
                <a:latin typeface="Lato"/>
              </a:rPr>
              <a:t>Transformation in</a:t>
            </a:r>
          </a:p>
          <a:p>
            <a:pPr lvl="0" algn="ctr">
              <a:lnSpc>
                <a:spcPct val="150000"/>
              </a:lnSpc>
            </a:pPr>
            <a:r>
              <a:rPr lang="en-US" sz="3600" spc="-5" dirty="0">
                <a:solidFill>
                  <a:schemeClr val="bg1">
                    <a:lumMod val="75000"/>
                  </a:schemeClr>
                </a:solidFill>
                <a:latin typeface="Lato"/>
              </a:rPr>
              <a:t>How we </a:t>
            </a:r>
            <a:r>
              <a:rPr lang="en-US" sz="3600" b="1" spc="-5" dirty="0">
                <a:solidFill>
                  <a:schemeClr val="accent1">
                    <a:lumMod val="60000"/>
                    <a:lumOff val="40000"/>
                  </a:schemeClr>
                </a:solidFill>
                <a:latin typeface="Lato"/>
              </a:rPr>
              <a:t>Communicate </a:t>
            </a:r>
          </a:p>
          <a:p>
            <a:pPr lvl="0" algn="ctr">
              <a:lnSpc>
                <a:spcPct val="150000"/>
              </a:lnSpc>
            </a:pPr>
            <a:r>
              <a:rPr lang="en-US" sz="3600" spc="-5" dirty="0">
                <a:solidFill>
                  <a:schemeClr val="bg1">
                    <a:lumMod val="75000"/>
                  </a:schemeClr>
                </a:solidFill>
                <a:latin typeface="Lato"/>
              </a:rPr>
              <a:t>How We </a:t>
            </a:r>
            <a:r>
              <a:rPr lang="en-US" sz="3600" b="1" spc="-5" dirty="0">
                <a:solidFill>
                  <a:schemeClr val="accent5"/>
                </a:solidFill>
                <a:latin typeface="Lato"/>
              </a:rPr>
              <a:t>Work</a:t>
            </a:r>
            <a:r>
              <a:rPr lang="en-US" sz="3600" spc="-5" dirty="0">
                <a:solidFill>
                  <a:schemeClr val="bg1">
                    <a:lumMod val="75000"/>
                  </a:schemeClr>
                </a:solidFill>
                <a:latin typeface="Lato"/>
              </a:rPr>
              <a:t> </a:t>
            </a:r>
            <a:r>
              <a:rPr lang="en-US" sz="3600" u="sng" spc="-5" dirty="0">
                <a:solidFill>
                  <a:schemeClr val="bg1">
                    <a:lumMod val="75000"/>
                  </a:schemeClr>
                </a:solidFill>
                <a:latin typeface="Lato"/>
              </a:rPr>
              <a:t>TOGETHER</a:t>
            </a:r>
          </a:p>
          <a:p>
            <a:pPr lvl="0" algn="ctr">
              <a:lnSpc>
                <a:spcPct val="150000"/>
              </a:lnSpc>
            </a:pPr>
            <a:r>
              <a:rPr lang="en-US" sz="3600" spc="-5" dirty="0">
                <a:solidFill>
                  <a:schemeClr val="bg1">
                    <a:lumMod val="75000"/>
                  </a:schemeClr>
                </a:solidFill>
                <a:latin typeface="Lato"/>
              </a:rPr>
              <a:t>Across </a:t>
            </a:r>
            <a:r>
              <a:rPr lang="en-US" sz="3600" b="1" spc="-5" dirty="0">
                <a:solidFill>
                  <a:schemeClr val="accent1">
                    <a:lumMod val="60000"/>
                    <a:lumOff val="40000"/>
                  </a:schemeClr>
                </a:solidFill>
                <a:latin typeface="Lato"/>
              </a:rPr>
              <a:t>Sectors</a:t>
            </a:r>
            <a:r>
              <a:rPr lang="en-US" sz="3600" b="1" spc="-5" dirty="0">
                <a:solidFill>
                  <a:schemeClr val="bg1">
                    <a:lumMod val="75000"/>
                  </a:schemeClr>
                </a:solidFill>
                <a:latin typeface="Lato"/>
              </a:rPr>
              <a:t>, </a:t>
            </a:r>
            <a:r>
              <a:rPr lang="en-US" sz="3600" spc="-5" dirty="0">
                <a:solidFill>
                  <a:schemeClr val="bg1">
                    <a:lumMod val="75000"/>
                  </a:schemeClr>
                </a:solidFill>
                <a:latin typeface="Lato"/>
              </a:rPr>
              <a:t>Across </a:t>
            </a:r>
            <a:r>
              <a:rPr lang="en-US" sz="3600" b="1" spc="-5" dirty="0">
                <a:solidFill>
                  <a:schemeClr val="accent5">
                    <a:lumMod val="75000"/>
                  </a:schemeClr>
                </a:solidFill>
                <a:latin typeface="Lato"/>
              </a:rPr>
              <a:t>Boarders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0600" y="0"/>
            <a:ext cx="6003526" cy="3177190"/>
          </a:xfrm>
          <a:prstGeom prst="rect">
            <a:avLst/>
          </a:prstGeom>
        </p:spPr>
      </p:pic>
      <p:sp>
        <p:nvSpPr>
          <p:cNvPr id="2" name="Right Triangle 1"/>
          <p:cNvSpPr/>
          <p:nvPr/>
        </p:nvSpPr>
        <p:spPr>
          <a:xfrm rot="7938393">
            <a:off x="6220396" y="4904361"/>
            <a:ext cx="491031" cy="476050"/>
          </a:xfrm>
          <a:prstGeom prst="r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bject 11"/>
          <p:cNvSpPr/>
          <p:nvPr/>
        </p:nvSpPr>
        <p:spPr>
          <a:xfrm>
            <a:off x="10986803" y="747961"/>
            <a:ext cx="1075209" cy="588968"/>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object 7"/>
          <p:cNvSpPr/>
          <p:nvPr/>
        </p:nvSpPr>
        <p:spPr>
          <a:xfrm>
            <a:off x="10769600" y="1399103"/>
            <a:ext cx="1292412" cy="682832"/>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object 8"/>
          <p:cNvSpPr/>
          <p:nvPr/>
        </p:nvSpPr>
        <p:spPr>
          <a:xfrm rot="19800000">
            <a:off x="8647675" y="5120219"/>
            <a:ext cx="4640137" cy="133084"/>
          </a:xfrm>
          <a:custGeom>
            <a:avLst/>
            <a:gdLst/>
            <a:ahLst/>
            <a:cxnLst/>
            <a:rect l="l" t="t" r="r" b="b"/>
            <a:pathLst>
              <a:path w="3090545" h="461645">
                <a:moveTo>
                  <a:pt x="3090291" y="0"/>
                </a:moveTo>
                <a:lnTo>
                  <a:pt x="0" y="461366"/>
                </a:lnTo>
                <a:lnTo>
                  <a:pt x="3090291" y="424454"/>
                </a:lnTo>
                <a:lnTo>
                  <a:pt x="3090291" y="0"/>
                </a:lnTo>
                <a:close/>
              </a:path>
            </a:pathLst>
          </a:custGeom>
          <a:solidFill>
            <a:srgbClr val="334C54"/>
          </a:solidFill>
        </p:spPr>
        <p:txBody>
          <a:bodyPr wrap="square" lIns="0" tIns="0" rIns="0" bIns="0" rtlCol="0"/>
          <a:lstStyle/>
          <a:p>
            <a:endParaRPr/>
          </a:p>
        </p:txBody>
      </p:sp>
    </p:spTree>
    <p:extLst>
      <p:ext uri="{BB962C8B-B14F-4D97-AF65-F5344CB8AC3E}">
        <p14:creationId xmlns:p14="http://schemas.microsoft.com/office/powerpoint/2010/main" val="3243030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5790" t="11051" r="27320"/>
          <a:stretch/>
        </p:blipFill>
        <p:spPr>
          <a:xfrm>
            <a:off x="6045199" y="655882"/>
            <a:ext cx="6172201" cy="4906718"/>
          </a:xfrm>
          <a:prstGeom prst="rect">
            <a:avLst/>
          </a:prstGeom>
        </p:spPr>
      </p:pic>
      <p:sp>
        <p:nvSpPr>
          <p:cNvPr id="2" name="Title 1"/>
          <p:cNvSpPr>
            <a:spLocks noGrp="1"/>
          </p:cNvSpPr>
          <p:nvPr>
            <p:ph type="title"/>
          </p:nvPr>
        </p:nvSpPr>
        <p:spPr>
          <a:xfrm>
            <a:off x="558800" y="7011650"/>
            <a:ext cx="12039600" cy="1446550"/>
          </a:xfrm>
        </p:spPr>
        <p:txBody>
          <a:bodyPr/>
          <a:lstStyle/>
          <a:p>
            <a:pPr algn="ctr"/>
            <a:r>
              <a:rPr lang="en-US" dirty="0">
                <a:solidFill>
                  <a:schemeClr val="accent1"/>
                </a:solidFill>
              </a:rPr>
              <a:t>UN Working Group on Big Data and Digital Ecosystem for the Planet</a:t>
            </a:r>
          </a:p>
        </p:txBody>
      </p:sp>
      <p:sp>
        <p:nvSpPr>
          <p:cNvPr id="5" name="object 7"/>
          <p:cNvSpPr/>
          <p:nvPr/>
        </p:nvSpPr>
        <p:spPr>
          <a:xfrm>
            <a:off x="5664200" y="5943600"/>
            <a:ext cx="1825812" cy="874153"/>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342263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66622</TotalTime>
  <Words>958</Words>
  <Application>Microsoft Macintosh PowerPoint</Application>
  <PresentationFormat>Personnalisé</PresentationFormat>
  <Paragraphs>157</Paragraphs>
  <Slides>20</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20</vt:i4>
      </vt:variant>
    </vt:vector>
  </HeadingPairs>
  <TitlesOfParts>
    <vt:vector size="30" baseType="lpstr">
      <vt:lpstr>HGMinchoE</vt:lpstr>
      <vt:lpstr>Arial</vt:lpstr>
      <vt:lpstr>Calibri</vt:lpstr>
      <vt:lpstr>Lato</vt:lpstr>
      <vt:lpstr>Lato-Heavy</vt:lpstr>
      <vt:lpstr>Lato-Light</vt:lpstr>
      <vt:lpstr>Lato-Medium</vt:lpstr>
      <vt:lpstr>Lucida Grande</vt:lpstr>
      <vt:lpstr>Times New Roman</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UN Working Group on Big Data and Digital Ecosystem for the Planet</vt:lpstr>
      <vt:lpstr>Strengthen and align global efforts to develop an integrated, UN-hosted, open source digital platform  to manage and share authentic and valid environmental data  for decision making  to set society on a pathway to achieving SDGs  and internationally agreed targets</vt:lpstr>
      <vt:lpstr>UN Working Group on Big Data and Digital Ecosystem for the Planet</vt:lpstr>
      <vt:lpstr>CONTEXT</vt:lpstr>
      <vt:lpstr>CONTEXT</vt:lpstr>
      <vt:lpstr>Présentation PowerPoint</vt:lpstr>
      <vt:lpstr>Présentation PowerPoint</vt:lpstr>
      <vt:lpstr>Présentation PowerPoint</vt:lpstr>
      <vt:lpstr>Présentation PowerPoint</vt:lpstr>
      <vt:lpstr>UN Working Group on Big Data and Digital Ecosystem for the Planet</vt:lpstr>
      <vt:lpstr>1- Harness the ongoing data and technology revolution   2- Ensure the authenticity and validity of data to support sustainable development,   3- Address Data Gaps  4- Boost multi-sector and cross agency  cooperation,   5- Transform capacities to address challenges and accelerate progress towards sustainable development</vt:lpstr>
      <vt:lpstr>6- Create a global partnership for Big Data and Digital platform for the planet  7- Define the scope and type of Big data and technologies required to achieve the global goals and environmental targets  8- Catalyze the deployment of technologies required to achieve agreed goals  9- Empower citizen science  8- Take bold, urgent , sustained, inclusive and transformative, integrated  action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UN-SPBF</dc:creator>
  <cp:lastModifiedBy>Laurent Durieux</cp:lastModifiedBy>
  <cp:revision>242</cp:revision>
  <cp:lastPrinted>2019-10-02T15:16:55Z</cp:lastPrinted>
  <dcterms:created xsi:type="dcterms:W3CDTF">2019-02-11T10:48:25Z</dcterms:created>
  <dcterms:modified xsi:type="dcterms:W3CDTF">2019-11-06T02:07:07Z</dcterms:modified>
</cp:coreProperties>
</file>