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3" r:id="rId2"/>
    <p:sldId id="265" r:id="rId3"/>
    <p:sldId id="266" r:id="rId4"/>
    <p:sldId id="267" r:id="rId5"/>
    <p:sldId id="268" r:id="rId6"/>
    <p:sldId id="269" r:id="rId7"/>
    <p:sldId id="277" r:id="rId8"/>
    <p:sldId id="271" r:id="rId9"/>
    <p:sldId id="273" r:id="rId10"/>
    <p:sldId id="275" r:id="rId11"/>
  </p:sldIdLst>
  <p:sldSz cx="12192000" cy="6858000"/>
  <p:notesSz cx="6669088" cy="97536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494"/>
    <a:srgbClr val="3166CF"/>
    <a:srgbClr val="2D5EC1"/>
    <a:srgbClr val="FFD624"/>
    <a:srgbClr val="3E6FD2"/>
    <a:srgbClr val="BDDEFF"/>
    <a:srgbClr val="99CCFF"/>
    <a:srgbClr val="808080"/>
    <a:srgbClr val="009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4" d="100"/>
          <a:sy n="84" d="100"/>
        </p:scale>
        <p:origin x="581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72" y="-90"/>
      </p:cViewPr>
      <p:guideLst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866" y="0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3815"/>
            <a:ext cx="2890665" cy="48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866" y="9263815"/>
            <a:ext cx="2890665" cy="48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EC7A9CE-B5D3-4830-AA57-DD8049CE9F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66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866" y="0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8" y="731838"/>
            <a:ext cx="65024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598" y="4632687"/>
            <a:ext cx="5335893" cy="438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3815"/>
            <a:ext cx="2890665" cy="48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866" y="9263815"/>
            <a:ext cx="2890665" cy="48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6441B25-C4D1-47DB-817D-B9C4FC5392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9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560" indent="-174560">
              <a:spcBef>
                <a:spcPts val="1178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chemeClr val="bg2"/>
                </a:solidFill>
                <a:latin typeface="Verdana" pitchFamily="34" charset="0"/>
              </a:rPr>
              <a:t>Global warming has reached 1°C above preindustrial level and is increasing at approximately 0,2°C per decade</a:t>
            </a:r>
          </a:p>
          <a:p>
            <a:pPr marL="174560" indent="-174560">
              <a:spcBef>
                <a:spcPts val="1178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18 of the warmest years in the last 2 decades and extreme heat waves in EU for 4 of the last 5 years</a:t>
            </a:r>
          </a:p>
          <a:p>
            <a:pPr marL="174560" indent="-174560">
              <a:spcBef>
                <a:spcPts val="1178"/>
              </a:spcBef>
              <a:defRPr/>
            </a:pPr>
            <a:r>
              <a:rPr lang="en-GB" dirty="0" smtClean="0"/>
              <a:t>IPCC and IPBES reports warn about global ecosystems in danger already at 2</a:t>
            </a:r>
            <a:r>
              <a:rPr lang="en-GB" dirty="0" smtClean="0">
                <a:sym typeface="Symbol"/>
              </a:rPr>
              <a:t>C with serious </a:t>
            </a:r>
            <a:r>
              <a:rPr lang="en-GB" dirty="0" smtClean="0"/>
              <a:t>impacts on EU economy &amp; environment</a:t>
            </a:r>
          </a:p>
          <a:p>
            <a:pPr marL="174560" indent="-174560">
              <a:spcBef>
                <a:spcPts val="1178"/>
              </a:spcBef>
              <a:defRPr/>
            </a:pPr>
            <a:endParaRPr lang="en-GB" dirty="0" smtClean="0"/>
          </a:p>
          <a:p>
            <a:pPr marL="168326" indent="-168326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B0F0"/>
                </a:solidFill>
              </a:rPr>
              <a:t>Reaching the Paris Agreement goals is still possible but requires an unprecedented transition (</a:t>
            </a:r>
            <a:r>
              <a:rPr lang="en-GB" u="sng" dirty="0" smtClean="0">
                <a:solidFill>
                  <a:srgbClr val="00B0F0"/>
                </a:solidFill>
              </a:rPr>
              <a:t>scale</a:t>
            </a:r>
            <a:r>
              <a:rPr lang="en-GB" dirty="0" smtClean="0">
                <a:solidFill>
                  <a:srgbClr val="00B0F0"/>
                </a:solidFill>
              </a:rPr>
              <a:t> and </a:t>
            </a:r>
            <a:r>
              <a:rPr lang="en-GB" u="sng" dirty="0" smtClean="0">
                <a:solidFill>
                  <a:srgbClr val="00B0F0"/>
                </a:solidFill>
              </a:rPr>
              <a:t>speed</a:t>
            </a:r>
            <a:r>
              <a:rPr lang="en-GB" dirty="0" smtClean="0">
                <a:solidFill>
                  <a:srgbClr val="00B0F0"/>
                </a:solidFill>
              </a:rPr>
              <a:t>)</a:t>
            </a:r>
          </a:p>
          <a:p>
            <a:pPr marL="168326" indent="-168326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fr-BE" dirty="0" smtClean="0">
              <a:solidFill>
                <a:srgbClr val="00B0F0"/>
              </a:solidFill>
            </a:endParaRPr>
          </a:p>
          <a:p>
            <a:pPr marL="168326" indent="-168326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fr-BE" dirty="0" smtClean="0">
                <a:solidFill>
                  <a:srgbClr val="00B0F0"/>
                </a:solidFill>
              </a:rPr>
              <a:t>The new Commission </a:t>
            </a:r>
            <a:r>
              <a:rPr lang="fr-BE" dirty="0" err="1" smtClean="0">
                <a:solidFill>
                  <a:srgbClr val="00B0F0"/>
                </a:solidFill>
              </a:rPr>
              <a:t>is</a:t>
            </a:r>
            <a:r>
              <a:rPr lang="fr-BE" dirty="0" smtClean="0">
                <a:solidFill>
                  <a:srgbClr val="00B0F0"/>
                </a:solidFill>
              </a:rPr>
              <a:t> setting the agenda for </a:t>
            </a:r>
            <a:r>
              <a:rPr lang="fr-BE" dirty="0" err="1" smtClean="0">
                <a:solidFill>
                  <a:srgbClr val="00B0F0"/>
                </a:solidFill>
              </a:rPr>
              <a:t>becoming</a:t>
            </a:r>
            <a:r>
              <a:rPr lang="fr-BE" dirty="0" smtClean="0">
                <a:solidFill>
                  <a:srgbClr val="00B0F0"/>
                </a:solidFill>
              </a:rPr>
              <a:t> the </a:t>
            </a:r>
            <a:r>
              <a:rPr lang="fr-BE" b="1" dirty="0" err="1" smtClean="0">
                <a:solidFill>
                  <a:srgbClr val="00B0F0"/>
                </a:solidFill>
              </a:rPr>
              <a:t>world’s</a:t>
            </a:r>
            <a:r>
              <a:rPr lang="fr-BE" b="1" dirty="0" smtClean="0">
                <a:solidFill>
                  <a:srgbClr val="00B0F0"/>
                </a:solidFill>
              </a:rPr>
              <a:t> first </a:t>
            </a:r>
            <a:r>
              <a:rPr lang="fr-BE" b="1" dirty="0" err="1" smtClean="0">
                <a:solidFill>
                  <a:srgbClr val="00B0F0"/>
                </a:solidFill>
              </a:rPr>
              <a:t>climate</a:t>
            </a:r>
            <a:r>
              <a:rPr lang="fr-BE" b="1" dirty="0" smtClean="0">
                <a:solidFill>
                  <a:srgbClr val="00B0F0"/>
                </a:solidFill>
              </a:rPr>
              <a:t> </a:t>
            </a:r>
            <a:r>
              <a:rPr lang="fr-BE" b="1" dirty="0" err="1" smtClean="0">
                <a:solidFill>
                  <a:srgbClr val="00B0F0"/>
                </a:solidFill>
              </a:rPr>
              <a:t>neutral</a:t>
            </a:r>
            <a:r>
              <a:rPr lang="fr-BE" b="1" dirty="0" smtClean="0">
                <a:solidFill>
                  <a:srgbClr val="00B0F0"/>
                </a:solidFill>
              </a:rPr>
              <a:t> continent </a:t>
            </a:r>
            <a:r>
              <a:rPr lang="fr-BE" dirty="0" smtClean="0">
                <a:solidFill>
                  <a:srgbClr val="00B0F0"/>
                </a:solidFill>
              </a:rPr>
              <a:t>by 2050 </a:t>
            </a:r>
            <a:r>
              <a:rPr lang="fr-BE" dirty="0" err="1" smtClean="0">
                <a:solidFill>
                  <a:srgbClr val="00B0F0"/>
                </a:solidFill>
              </a:rPr>
              <a:t>with</a:t>
            </a:r>
            <a:r>
              <a:rPr lang="fr-BE" dirty="0" smtClean="0">
                <a:solidFill>
                  <a:srgbClr val="00B0F0"/>
                </a:solidFill>
              </a:rPr>
              <a:t> </a:t>
            </a:r>
            <a:r>
              <a:rPr lang="fr-BE" dirty="0" err="1" smtClean="0">
                <a:solidFill>
                  <a:srgbClr val="00B0F0"/>
                </a:solidFill>
              </a:rPr>
              <a:t>proposing</a:t>
            </a:r>
            <a:r>
              <a:rPr lang="fr-BE" dirty="0" smtClean="0">
                <a:solidFill>
                  <a:srgbClr val="00B0F0"/>
                </a:solidFill>
              </a:rPr>
              <a:t> a </a:t>
            </a:r>
            <a:r>
              <a:rPr lang="fr-BE" b="1" dirty="0" err="1" smtClean="0">
                <a:solidFill>
                  <a:srgbClr val="00B0F0"/>
                </a:solidFill>
              </a:rPr>
              <a:t>European</a:t>
            </a:r>
            <a:r>
              <a:rPr lang="fr-BE" b="1" dirty="0" smtClean="0">
                <a:solidFill>
                  <a:srgbClr val="00B0F0"/>
                </a:solidFill>
              </a:rPr>
              <a:t> Green Deal</a:t>
            </a:r>
          </a:p>
          <a:p>
            <a:pPr marL="168326" indent="-168326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fr-BE" dirty="0" smtClean="0">
              <a:solidFill>
                <a:srgbClr val="00B0F0"/>
              </a:solidFill>
            </a:endParaRPr>
          </a:p>
          <a:p>
            <a:pPr marL="168326" indent="-168326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dirty="0" smtClean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GB" altLang="fr-FR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27944" indent="-27902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20753" indent="-22290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69678" indent="-22290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18603" indent="-222904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67527" indent="-222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16452" indent="-222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65377" indent="-222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14302" indent="-222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A5040B4-2738-4C6B-8FB3-7C911E011131}" type="slidenum">
              <a:rPr lang="en-GB" altLang="fr-FR" smtClean="0"/>
              <a:pPr/>
              <a:t>7</a:t>
            </a:fld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205588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125538"/>
            <a:ext cx="12192000" cy="5732462"/>
          </a:xfrm>
          <a:prstGeom prst="rect">
            <a:avLst/>
          </a:prstGeom>
          <a:solidFill>
            <a:srgbClr val="0F5494"/>
          </a:solidFill>
          <a:ln w="73025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001" y="309600"/>
            <a:ext cx="2112433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5640001" y="6669360"/>
            <a:ext cx="912284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9936" y="1700808"/>
            <a:ext cx="6048672" cy="2016224"/>
          </a:xfrm>
        </p:spPr>
        <p:txBody>
          <a:bodyPr/>
          <a:lstStyle>
            <a:lvl1pPr indent="0">
              <a:defRPr sz="4800">
                <a:solidFill>
                  <a:srgbClr val="FFD624"/>
                </a:solidFill>
              </a:defRPr>
            </a:lvl1pPr>
          </a:lstStyle>
          <a:p>
            <a:r>
              <a:rPr lang="en-GB" dirty="0" smtClean="0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3933056"/>
            <a:ext cx="4992555" cy="1872208"/>
          </a:xfr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</a:defRPr>
            </a:lvl1pPr>
            <a:lvl3pPr marL="228600" indent="-228600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59E6E-B967-488E-B209-8B7FA0D7AF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98375-5C84-4176-84A5-B6A3E0825F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123950"/>
            <a:ext cx="2745317" cy="4897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123950"/>
            <a:ext cx="8039100" cy="4897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C7773-6390-40B5-8F3A-46FD9E5B70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A19BA-89D1-4DDF-956A-B53986A5F972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3D74A-29DA-48ED-9E5A-BB07347E3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88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9352" y="6145213"/>
            <a:ext cx="2990849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7" y="980729"/>
            <a:ext cx="1097280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769351" y="116632"/>
            <a:ext cx="2844800" cy="4762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37126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3392" y="6297439"/>
            <a:ext cx="28448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88F9B-71EE-4D5C-B44E-012EF44E92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87600"/>
            <a:ext cx="53848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87600"/>
            <a:ext cx="53848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CDD1B-50E0-44E8-82B7-F85F69F6D4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8177A-0CE3-43B6-B11B-ED2E8AEAD8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55DDF-6655-40F2-8D9E-CA15739A7E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BFC62-E3CF-4012-8A8B-ABF1C18EA0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800BF-55FD-4017-8F82-94A8DE4F57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47253-C9BC-4251-8AE3-8910CE9253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1123951"/>
            <a:ext cx="109728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Lorem ipsum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87600"/>
            <a:ext cx="109728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dirty="0" smtClean="0"/>
              <a:t>Et dolor fragum</a:t>
            </a:r>
            <a:endParaRPr lang="en-GB" dirty="0" smtClean="0"/>
          </a:p>
          <a:p>
            <a:pPr lvl="1"/>
            <a:r>
              <a:rPr lang="en-GB" dirty="0" smtClean="0"/>
              <a:t>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  <a:p>
            <a:pPr lvl="2"/>
            <a:r>
              <a:rPr lang="en-GB" dirty="0" smtClean="0"/>
              <a:t>- 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4" r:id="rId12"/>
  </p:sldLayoutIdLst>
  <p:hf sldNum="0" hdr="0" ftr="0" dt="0"/>
  <p:txStyles>
    <p:titleStyle>
      <a:lvl1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s2maps.e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jean.dusart@ec.europa.e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7"/>
          <p:cNvSpPr/>
          <p:nvPr/>
        </p:nvSpPr>
        <p:spPr>
          <a:xfrm>
            <a:off x="225433" y="6161193"/>
            <a:ext cx="12410056" cy="49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6" tIns="91436" rIns="91436" bIns="91436">
            <a:spAutoFit/>
          </a:bodyPr>
          <a:lstStyle/>
          <a:p>
            <a:pPr algn="l" defTabSz="1828800">
              <a:defRPr sz="4200" b="1">
                <a:solidFill>
                  <a:srgbClr val="429BC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BE" sz="2000" dirty="0" err="1" smtClean="0">
                <a:latin typeface="+mj-lt"/>
              </a:rPr>
              <a:t>Working</a:t>
            </a:r>
            <a:r>
              <a:rPr lang="fr-BE" sz="2000" dirty="0" smtClean="0">
                <a:latin typeface="+mj-lt"/>
              </a:rPr>
              <a:t> Group on </a:t>
            </a:r>
            <a:r>
              <a:rPr lang="fr-BE" sz="2000" dirty="0" err="1" smtClean="0">
                <a:latin typeface="+mj-lt"/>
              </a:rPr>
              <a:t>Big</a:t>
            </a:r>
            <a:r>
              <a:rPr lang="fr-BE" sz="2000" dirty="0" smtClean="0">
                <a:latin typeface="+mj-lt"/>
              </a:rPr>
              <a:t> Data and Digital </a:t>
            </a:r>
            <a:r>
              <a:rPr lang="fr-BE" sz="2000" dirty="0" err="1" smtClean="0">
                <a:latin typeface="+mj-lt"/>
              </a:rPr>
              <a:t>Ecosystem</a:t>
            </a:r>
            <a:r>
              <a:rPr lang="fr-BE" sz="2000" dirty="0" smtClean="0">
                <a:latin typeface="+mj-lt"/>
              </a:rPr>
              <a:t> For the </a:t>
            </a:r>
            <a:r>
              <a:rPr lang="fr-BE" sz="2000" dirty="0" err="1" smtClean="0">
                <a:latin typeface="+mj-lt"/>
              </a:rPr>
              <a:t>Planet</a:t>
            </a:r>
            <a:endParaRPr sz="20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7257" y="5495949"/>
            <a:ext cx="62547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Canberra from Sentinel-2 </a:t>
            </a:r>
            <a:r>
              <a:rPr lang="en-US" sz="1400" dirty="0"/>
              <a:t>cloudless -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s2maps.eu</a:t>
            </a:r>
            <a:r>
              <a:rPr lang="en-US" sz="1400" dirty="0" smtClean="0"/>
              <a:t> by </a:t>
            </a:r>
            <a:r>
              <a:rPr lang="en-US" sz="1400" dirty="0"/>
              <a:t>EOX IT Services GmbH (Contains modified Copernicus Sentinel data 2017 &amp; 2018</a:t>
            </a:r>
            <a:r>
              <a:rPr lang="en-US" sz="1400" dirty="0" smtClean="0"/>
              <a:t>)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226008" y="943901"/>
            <a:ext cx="190362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dirty="0" smtClean="0">
                <a:solidFill>
                  <a:srgbClr val="FF0000"/>
                </a:solidFill>
              </a:rPr>
              <a:t> </a:t>
            </a:r>
            <a:endParaRPr kumimoji="0" lang="en-GB" sz="5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56" y="1951070"/>
            <a:ext cx="6254774" cy="353052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4" y="1289692"/>
            <a:ext cx="1234704" cy="10695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kalmakoj\Google Drive\UNEP\SPBM CIRC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301379"/>
            <a:ext cx="2016224" cy="10481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25433" y="4392229"/>
            <a:ext cx="65516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3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175"/>
            <a:r>
              <a:rPr lang="en-US" altLang="en-US" sz="1200" kern="0" dirty="0" smtClean="0">
                <a:solidFill>
                  <a:srgbClr val="BDDEFF"/>
                </a:solidFill>
              </a:rPr>
              <a:t>Jean </a:t>
            </a:r>
            <a:r>
              <a:rPr lang="en-US" altLang="en-US" sz="1200" kern="0" dirty="0" err="1" smtClean="0">
                <a:solidFill>
                  <a:srgbClr val="BDDEFF"/>
                </a:solidFill>
              </a:rPr>
              <a:t>Dusart</a:t>
            </a:r>
            <a:r>
              <a:rPr lang="en-US" altLang="en-US" sz="1200" kern="0" dirty="0" smtClean="0">
                <a:solidFill>
                  <a:srgbClr val="BDDEFF"/>
                </a:solidFill>
              </a:rPr>
              <a:t> – Policy Officer</a:t>
            </a:r>
          </a:p>
          <a:p>
            <a:pPr marL="3175"/>
            <a:r>
              <a:rPr lang="en-US" altLang="en-US" sz="1200" kern="0" dirty="0" smtClean="0">
                <a:solidFill>
                  <a:srgbClr val="BDDEFF"/>
                </a:solidFill>
              </a:rPr>
              <a:t>Directorate Healthy Planet – C3</a:t>
            </a:r>
          </a:p>
          <a:p>
            <a:pPr marL="3175"/>
            <a:r>
              <a:rPr lang="en-US" altLang="en-US" sz="1200" kern="0" dirty="0" smtClean="0">
                <a:solidFill>
                  <a:srgbClr val="BDDEFF"/>
                </a:solidFill>
              </a:rPr>
              <a:t>Directorate General Research &amp; Innovation</a:t>
            </a:r>
          </a:p>
          <a:p>
            <a:pPr marL="3175"/>
            <a:r>
              <a:rPr lang="en-US" altLang="en-US" sz="1200" kern="0" dirty="0" smtClean="0">
                <a:solidFill>
                  <a:srgbClr val="BDDEFF"/>
                </a:solidFill>
              </a:rPr>
              <a:t>EUROPEAN COMMISSION</a:t>
            </a:r>
          </a:p>
          <a:p>
            <a:pPr marL="3175"/>
            <a:endParaRPr lang="en-US" altLang="en-US" sz="1200" u="sng" kern="0" dirty="0" smtClean="0"/>
          </a:p>
          <a:p>
            <a:pPr marL="3175"/>
            <a:r>
              <a:rPr lang="en-US" altLang="en-US" sz="1200" u="sng" kern="0" dirty="0" smtClean="0"/>
              <a:t>jean.dusart@ec.europa.eu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247972" y="2521807"/>
            <a:ext cx="6095802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0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D62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altLang="en-US" sz="2400" kern="0" dirty="0" smtClean="0">
                <a:solidFill>
                  <a:srgbClr val="BDDEFF"/>
                </a:solidFill>
              </a:rPr>
              <a:t>Towards an Open Data </a:t>
            </a:r>
          </a:p>
          <a:p>
            <a:r>
              <a:rPr lang="en-GB" altLang="en-US" sz="2400" kern="0" dirty="0" smtClean="0">
                <a:solidFill>
                  <a:srgbClr val="BDDEFF"/>
                </a:solidFill>
              </a:rPr>
              <a:t>Economy</a:t>
            </a:r>
            <a:br>
              <a:rPr lang="en-GB" altLang="en-US" sz="2400" kern="0" dirty="0" smtClean="0">
                <a:solidFill>
                  <a:srgbClr val="BDDEFF"/>
                </a:solidFill>
              </a:rPr>
            </a:br>
            <a:r>
              <a:rPr lang="en-GB" altLang="en-US" sz="2400" kern="0" dirty="0" smtClean="0">
                <a:solidFill>
                  <a:srgbClr val="BDDEFF"/>
                </a:solidFill>
              </a:rPr>
              <a:t>and Ethical Infrastructure</a:t>
            </a:r>
            <a:endParaRPr lang="en-GB" altLang="en-US" sz="2400" i="1" kern="0" dirty="0" smtClean="0">
              <a:solidFill>
                <a:srgbClr val="BDDE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767408" y="2204864"/>
            <a:ext cx="10526353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828800">
              <a:defRPr sz="10000">
                <a:solidFill>
                  <a:srgbClr val="13243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fr-BE" sz="5000" dirty="0" err="1" smtClean="0"/>
              <a:t>Thank</a:t>
            </a:r>
            <a:r>
              <a:rPr lang="fr-BE" sz="5000" dirty="0" smtClean="0"/>
              <a:t> You!</a:t>
            </a:r>
            <a:endParaRPr sz="5000" dirty="0"/>
          </a:p>
        </p:txBody>
      </p:sp>
      <p:sp>
        <p:nvSpPr>
          <p:cNvPr id="147" name="Shape 147"/>
          <p:cNvSpPr/>
          <p:nvPr/>
        </p:nvSpPr>
        <p:spPr>
          <a:xfrm>
            <a:off x="551384" y="5259964"/>
            <a:ext cx="12217404" cy="1669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5700" b="1">
                <a:solidFill>
                  <a:srgbClr val="3E9AC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BE" sz="2000" dirty="0">
                <a:solidFill>
                  <a:srgbClr val="3E9AC6"/>
                </a:solidFill>
                <a:latin typeface="Calibri"/>
                <a:ea typeface="Calibri"/>
                <a:cs typeface="Calibri"/>
              </a:rPr>
              <a:t>Jean</a:t>
            </a:r>
            <a:r>
              <a:rPr lang="fr-BE" sz="2000" dirty="0" smtClean="0"/>
              <a:t> </a:t>
            </a:r>
            <a:r>
              <a:rPr lang="fr-BE" sz="2000" dirty="0" err="1" smtClean="0"/>
              <a:t>Dusart</a:t>
            </a:r>
            <a:r>
              <a:rPr lang="fr-BE" sz="2000" dirty="0" smtClean="0"/>
              <a:t>, </a:t>
            </a:r>
          </a:p>
          <a:p>
            <a:pPr>
              <a:defRPr sz="5700" b="1">
                <a:solidFill>
                  <a:srgbClr val="3E9AC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BE" sz="1800" dirty="0" err="1" smtClean="0"/>
              <a:t>European</a:t>
            </a:r>
            <a:r>
              <a:rPr lang="fr-BE" sz="1800" dirty="0" smtClean="0"/>
              <a:t> Commission</a:t>
            </a:r>
          </a:p>
          <a:p>
            <a:pPr>
              <a:defRPr sz="5700" b="1">
                <a:solidFill>
                  <a:srgbClr val="3E9AC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r-BE" sz="1800" dirty="0" err="1" smtClean="0"/>
              <a:t>Directorate</a:t>
            </a:r>
            <a:r>
              <a:rPr lang="fr-BE" sz="1800" dirty="0" smtClean="0"/>
              <a:t>-General </a:t>
            </a:r>
            <a:r>
              <a:rPr lang="fr-BE" sz="1800" dirty="0" err="1" smtClean="0"/>
              <a:t>Research</a:t>
            </a:r>
            <a:r>
              <a:rPr lang="fr-BE" sz="1800" dirty="0" smtClean="0"/>
              <a:t> &amp; Innovation</a:t>
            </a:r>
            <a:endParaRPr sz="1800" dirty="0" smtClean="0"/>
          </a:p>
          <a:p>
            <a:pPr>
              <a:defRPr sz="5700">
                <a:solidFill>
                  <a:srgbClr val="3E9AC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1800" dirty="0" smtClean="0"/>
              <a:t>E</a:t>
            </a:r>
            <a:r>
              <a:rPr sz="1800" dirty="0"/>
              <a:t>mail</a:t>
            </a:r>
            <a:r>
              <a:rPr lang="fr-BE" sz="1800" dirty="0"/>
              <a:t>: </a:t>
            </a:r>
            <a:r>
              <a:rPr lang="fr-BE" sz="1800" dirty="0">
                <a:hlinkClick r:id="rId2"/>
              </a:rPr>
              <a:t>jean.dusart@ec.europa.eu</a:t>
            </a:r>
            <a:r>
              <a:rPr lang="fr-BE" sz="1800" dirty="0"/>
              <a:t> </a:t>
            </a:r>
            <a:endParaRPr sz="1800" dirty="0"/>
          </a:p>
          <a:p>
            <a:pPr>
              <a:defRPr sz="5700">
                <a:solidFill>
                  <a:srgbClr val="3E9AC6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28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5517232"/>
            <a:ext cx="1800200" cy="12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4370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14126" y="536505"/>
            <a:ext cx="10778519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1828800">
              <a:defRPr sz="4200" b="1">
                <a:solidFill>
                  <a:srgbClr val="429BC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IE" sz="3000" dirty="0"/>
              <a:t>Outline of the presentation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835" y="1331578"/>
            <a:ext cx="6472458" cy="4603332"/>
          </a:xfrm>
          <a:prstGeom prst="rect">
            <a:avLst/>
          </a:prstGeom>
        </p:spPr>
      </p:pic>
      <p:sp>
        <p:nvSpPr>
          <p:cNvPr id="131" name="Shape 131"/>
          <p:cNvSpPr/>
          <p:nvPr/>
        </p:nvSpPr>
        <p:spPr>
          <a:xfrm>
            <a:off x="379110" y="1753244"/>
            <a:ext cx="5456322" cy="3285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828800">
              <a:defRPr sz="6500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428625" indent="-428625">
              <a:lnSpc>
                <a:spcPts val="37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2700" dirty="0"/>
              <a:t>Data Innovation</a:t>
            </a:r>
          </a:p>
          <a:p>
            <a:pPr marL="428625" indent="-428625">
              <a:lnSpc>
                <a:spcPts val="37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2700" dirty="0" smtClean="0"/>
              <a:t>Dreams versus reality</a:t>
            </a:r>
            <a:endParaRPr lang="en-IE" sz="2700" dirty="0"/>
          </a:p>
          <a:p>
            <a:pPr marL="428625" indent="-428625">
              <a:lnSpc>
                <a:spcPts val="37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2700" dirty="0" smtClean="0"/>
              <a:t>Digital Initiatives of the </a:t>
            </a:r>
            <a:r>
              <a:rPr lang="en-IE" sz="2700" dirty="0"/>
              <a:t>European </a:t>
            </a:r>
            <a:r>
              <a:rPr lang="en-IE" sz="2700" dirty="0" smtClean="0"/>
              <a:t>Union</a:t>
            </a:r>
            <a:endParaRPr lang="en-IE" sz="2700" dirty="0"/>
          </a:p>
          <a:p>
            <a:pPr marL="428625" indent="-428625">
              <a:lnSpc>
                <a:spcPts val="37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700" dirty="0"/>
              <a:t>Implications for the Digital Ecosystem for the Environment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43" y="5909913"/>
            <a:ext cx="1368152" cy="9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0575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443372" y="440668"/>
            <a:ext cx="6284360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828800">
              <a:defRPr sz="6500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3000" dirty="0">
                <a:solidFill>
                  <a:srgbClr val="429BC8"/>
                </a:solidFill>
              </a:rPr>
              <a:t>Data innovation is often seen as this… </a:t>
            </a:r>
            <a:endParaRPr sz="3000" dirty="0">
              <a:solidFill>
                <a:srgbClr val="429BC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05" y="1520788"/>
            <a:ext cx="3149255" cy="4142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43" y="5909913"/>
            <a:ext cx="1368152" cy="948087"/>
          </a:xfrm>
          <a:prstGeom prst="rect">
            <a:avLst/>
          </a:prstGeom>
        </p:spPr>
      </p:pic>
      <p:pic>
        <p:nvPicPr>
          <p:cNvPr id="1026" name="Picture 2" descr="https://ec.europa.eu/digital-single-market/sites/digital-agenda/files/newsroom/data_flows_2_207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1520788"/>
            <a:ext cx="72732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32922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436781" y="368660"/>
            <a:ext cx="10189132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828800">
              <a:defRPr sz="6500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3000" dirty="0">
                <a:solidFill>
                  <a:srgbClr val="429BC8"/>
                </a:solidFill>
              </a:rPr>
              <a:t>But it might probably be better described as this…</a:t>
            </a:r>
            <a:endParaRPr sz="3000" dirty="0">
              <a:solidFill>
                <a:srgbClr val="429BC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0056" y="1412776"/>
            <a:ext cx="51845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u="sng" dirty="0">
                <a:solidFill>
                  <a:srgbClr val="424242"/>
                </a:solidFill>
                <a:latin typeface="Calibri"/>
                <a:ea typeface="Calibri"/>
                <a:cs typeface="Calibri"/>
              </a:rPr>
              <a:t>Main issues we are facing:</a:t>
            </a:r>
          </a:p>
          <a:p>
            <a:pPr algn="l"/>
            <a:endParaRPr lang="en-US" sz="2000" u="sng" dirty="0">
              <a:solidFill>
                <a:srgbClr val="424242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24242"/>
                </a:solidFill>
                <a:latin typeface="Calibri"/>
                <a:ea typeface="Calibri"/>
                <a:cs typeface="Calibri"/>
              </a:rPr>
              <a:t>Challenges regarding the availability, quality, organization, accessibility and sharing of geospatial information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24242"/>
                </a:solidFill>
                <a:latin typeface="Calibri"/>
                <a:ea typeface="Calibri"/>
                <a:cs typeface="Calibri"/>
              </a:rPr>
              <a:t>Governance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</a:rPr>
              <a:t>Open/Closed </a:t>
            </a:r>
            <a:r>
              <a:rPr lang="en-US" sz="2000" dirty="0">
                <a:solidFill>
                  <a:srgbClr val="424242"/>
                </a:solidFill>
                <a:latin typeface="Calibri"/>
                <a:ea typeface="Calibri"/>
                <a:cs typeface="Calibri"/>
              </a:rPr>
              <a:t>policies (flow of data)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24242"/>
                </a:solidFill>
                <a:latin typeface="Calibri"/>
                <a:ea typeface="Calibri"/>
                <a:cs typeface="Calibri"/>
              </a:rPr>
              <a:t>AI trustworthiness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24242"/>
                </a:solidFill>
                <a:latin typeface="Calibri"/>
                <a:ea typeface="Calibri"/>
                <a:cs typeface="Calibri"/>
              </a:rPr>
              <a:t>Data re-use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24242"/>
                </a:solidFill>
                <a:latin typeface="Calibri"/>
                <a:ea typeface="Calibri"/>
                <a:cs typeface="Calibri"/>
              </a:rPr>
              <a:t>Privacy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24242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43" y="5909913"/>
            <a:ext cx="1368152" cy="948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1" y="1412776"/>
            <a:ext cx="58417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083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422277" y="372728"/>
            <a:ext cx="10778519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1828800">
              <a:defRPr sz="4200" b="1">
                <a:solidFill>
                  <a:srgbClr val="429BC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fr-BE" sz="3000" dirty="0" smtClean="0"/>
              <a:t>Digital Initiatives of the </a:t>
            </a:r>
            <a:r>
              <a:rPr lang="fr-BE" sz="3000" dirty="0" err="1" smtClean="0"/>
              <a:t>European</a:t>
            </a:r>
            <a:r>
              <a:rPr lang="fr-BE" sz="3000" dirty="0" smtClean="0"/>
              <a:t> Union </a:t>
            </a:r>
            <a:r>
              <a:rPr lang="fr-BE" sz="3000" dirty="0"/>
              <a:t>(1/2)</a:t>
            </a:r>
            <a:endParaRPr sz="3000" dirty="0"/>
          </a:p>
        </p:txBody>
      </p:sp>
      <p:sp>
        <p:nvSpPr>
          <p:cNvPr id="140" name="Shape 140"/>
          <p:cNvSpPr/>
          <p:nvPr/>
        </p:nvSpPr>
        <p:spPr>
          <a:xfrm>
            <a:off x="422277" y="1340768"/>
            <a:ext cx="6592233" cy="4893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828800">
              <a:defRPr sz="6500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/>
              <a:t>Availability </a:t>
            </a:r>
            <a:r>
              <a:rPr lang="en-US" sz="2400" b="0" dirty="0"/>
              <a:t>and re-usability of publicly-held or publicly funded </a:t>
            </a:r>
            <a:r>
              <a:rPr lang="en-US" sz="2400" b="0" dirty="0" smtClean="0"/>
              <a:t>data, including research data </a:t>
            </a:r>
            <a:endParaRPr lang="en-US" sz="2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/>
              <a:t>Fair </a:t>
            </a:r>
            <a:r>
              <a:rPr lang="en-US" sz="2400" b="0" dirty="0"/>
              <a:t>and open data markets </a:t>
            </a:r>
            <a:r>
              <a:rPr lang="en-US" sz="2400" b="0" dirty="0" smtClean="0"/>
              <a:t>(</a:t>
            </a:r>
            <a:r>
              <a:rPr lang="en-US" sz="2400" b="0" dirty="0"/>
              <a:t>legal framework, technical </a:t>
            </a:r>
            <a:r>
              <a:rPr lang="en-US" sz="2400" b="0" dirty="0" smtClean="0"/>
              <a:t>mechanisms)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/>
              <a:t>Business-to-Government </a:t>
            </a:r>
            <a:r>
              <a:rPr lang="en-US" sz="2400" b="0" dirty="0"/>
              <a:t>Data Sharing for Public Interest purposes under preferential conditions for reuse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/>
              <a:t>Open </a:t>
            </a:r>
            <a:r>
              <a:rPr lang="en-US" sz="2400" b="0" dirty="0"/>
              <a:t>data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/>
              <a:t>European </a:t>
            </a:r>
            <a:r>
              <a:rPr lang="en-US" sz="2400" b="0" dirty="0"/>
              <a:t>Open Science Cloud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1443648"/>
            <a:ext cx="4070790" cy="2067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43" y="5909913"/>
            <a:ext cx="1368152" cy="948087"/>
          </a:xfrm>
          <a:prstGeom prst="rect">
            <a:avLst/>
          </a:prstGeom>
        </p:spPr>
      </p:pic>
      <p:pic>
        <p:nvPicPr>
          <p:cNvPr id="1026" name="Picture 2" descr="http://www.medialaws.eu/wp-content/uploads/2018/01/digitalSingleMarket-702x3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36" y="4437112"/>
            <a:ext cx="4716289" cy="22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41769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407368" y="440450"/>
            <a:ext cx="10778519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1828800">
              <a:defRPr sz="4200" b="1">
                <a:solidFill>
                  <a:srgbClr val="429BC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3000" dirty="0"/>
              <a:t>Digital Initiatives of the European Union </a:t>
            </a:r>
            <a:r>
              <a:rPr lang="en-US" sz="3000" dirty="0" smtClean="0"/>
              <a:t>(2/2</a:t>
            </a:r>
            <a:r>
              <a:rPr lang="en-US" sz="3000" dirty="0"/>
              <a:t>)</a:t>
            </a:r>
          </a:p>
        </p:txBody>
      </p:sp>
      <p:sp>
        <p:nvSpPr>
          <p:cNvPr id="140" name="Shape 140"/>
          <p:cNvSpPr/>
          <p:nvPr/>
        </p:nvSpPr>
        <p:spPr>
          <a:xfrm>
            <a:off x="210032" y="1185872"/>
            <a:ext cx="7632848" cy="484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828800">
              <a:defRPr sz="6500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/>
              <a:t>Codes </a:t>
            </a:r>
            <a:r>
              <a:rPr lang="en-US" sz="2000" b="0" dirty="0"/>
              <a:t>of conduct </a:t>
            </a:r>
            <a:r>
              <a:rPr lang="en-US" sz="2000" b="0" dirty="0" smtClean="0"/>
              <a:t>facilitating the switch </a:t>
            </a:r>
            <a:r>
              <a:rPr lang="en-US" sz="2000" b="0" dirty="0"/>
              <a:t>between cloud service </a:t>
            </a:r>
            <a:r>
              <a:rPr lang="en-US" sz="2000" b="0" dirty="0" smtClean="0"/>
              <a:t>providers</a:t>
            </a:r>
          </a:p>
          <a:p>
            <a:endParaRPr lang="en-US" sz="20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/>
              <a:t>Appropriate </a:t>
            </a:r>
            <a:r>
              <a:rPr lang="en-US" sz="2000" b="0" dirty="0"/>
              <a:t>ethical and legal framework on Artificial Intelligence (COM(2019)168: </a:t>
            </a:r>
            <a:r>
              <a:rPr lang="en-US" sz="2000" b="0" i="1" dirty="0"/>
              <a:t>Building Trust in Human-Centric Artificial Intelligence</a:t>
            </a:r>
            <a:r>
              <a:rPr lang="en-US" sz="2000" b="0" dirty="0"/>
              <a:t>):</a:t>
            </a:r>
          </a:p>
          <a:p>
            <a:pPr marL="809625" lvl="2" indent="-3714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Human agency and oversight</a:t>
            </a:r>
          </a:p>
          <a:p>
            <a:pPr marL="809625" lvl="2" indent="-3714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Technical robustness and safety</a:t>
            </a:r>
          </a:p>
          <a:p>
            <a:pPr marL="809625" lvl="2" indent="-3714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Privacy and data governance</a:t>
            </a:r>
          </a:p>
          <a:p>
            <a:pPr marL="809625" lvl="2" indent="-3714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Transparency</a:t>
            </a:r>
          </a:p>
          <a:p>
            <a:pPr marL="809625" lvl="2" indent="-3714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Diversity, non-discrimination and fairness</a:t>
            </a:r>
          </a:p>
          <a:p>
            <a:pPr marL="809625" lvl="2" indent="-3714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Societal and environmental well-being</a:t>
            </a:r>
          </a:p>
          <a:p>
            <a:pPr marL="809625" lvl="2" indent="-3714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Accountability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2" y="1197498"/>
            <a:ext cx="3462289" cy="2307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3504978"/>
            <a:ext cx="4536504" cy="3112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43" y="5909913"/>
            <a:ext cx="1368152" cy="9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1320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7408" y="251619"/>
            <a:ext cx="10729192" cy="1470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23" name="TextBox 10"/>
          <p:cNvSpPr txBox="1">
            <a:spLocks noChangeArrowheads="1"/>
          </p:cNvSpPr>
          <p:nvPr/>
        </p:nvSpPr>
        <p:spPr bwMode="auto">
          <a:xfrm>
            <a:off x="1055440" y="1994506"/>
            <a:ext cx="6053956" cy="3416320"/>
          </a:xfrm>
          <a:prstGeom prst="rect">
            <a:avLst/>
          </a:prstGeom>
          <a:solidFill>
            <a:srgbClr val="FFF9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BE" altLang="en-US" sz="2400" dirty="0"/>
              <a:t>« </a:t>
            </a:r>
            <a:r>
              <a:rPr lang="en-US" altLang="en-US" sz="2400" dirty="0"/>
              <a:t>Digital technologies, especially </a:t>
            </a:r>
            <a:r>
              <a:rPr lang="en-US" altLang="en-US" sz="2400" dirty="0" smtClean="0"/>
              <a:t>Artificial Intelligence </a:t>
            </a:r>
            <a:r>
              <a:rPr lang="en-US" altLang="en-US" sz="2400" dirty="0"/>
              <a:t>(AI), are transforming the </a:t>
            </a:r>
            <a:r>
              <a:rPr lang="en-US" altLang="en-US" sz="2400" dirty="0" smtClean="0"/>
              <a:t>world at </a:t>
            </a:r>
            <a:r>
              <a:rPr lang="en-US" altLang="en-US" sz="2400" dirty="0"/>
              <a:t>an unprecedented speed. They </a:t>
            </a:r>
            <a:r>
              <a:rPr lang="en-US" altLang="en-US" sz="2400" dirty="0" smtClean="0"/>
              <a:t>have changed </a:t>
            </a:r>
            <a:r>
              <a:rPr lang="en-US" altLang="en-US" sz="2400" dirty="0"/>
              <a:t>how we communicate, live and work</a:t>
            </a:r>
            <a:r>
              <a:rPr lang="en-US" altLang="en-US" sz="2400" dirty="0" smtClean="0"/>
              <a:t>. They </a:t>
            </a:r>
            <a:r>
              <a:rPr lang="en-US" altLang="en-US" sz="2400" dirty="0"/>
              <a:t>have changed our societies and our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economies</a:t>
            </a:r>
            <a:r>
              <a:rPr lang="en-US" altLang="en-US" sz="2400" dirty="0" smtClean="0"/>
              <a:t>. </a:t>
            </a:r>
            <a:r>
              <a:rPr lang="fr-BE" altLang="en-US" sz="2400" dirty="0" smtClean="0"/>
              <a:t>» </a:t>
            </a:r>
            <a:r>
              <a:rPr lang="fr-BE" altLang="en-US" sz="2400" b="0" dirty="0" smtClean="0"/>
              <a:t>(U. </a:t>
            </a:r>
            <a:r>
              <a:rPr lang="fr-BE" altLang="en-US" sz="2400" b="0" dirty="0" err="1" smtClean="0"/>
              <a:t>von</a:t>
            </a:r>
            <a:r>
              <a:rPr lang="fr-BE" altLang="en-US" sz="2400" b="0" dirty="0" smtClean="0"/>
              <a:t> der </a:t>
            </a:r>
            <a:r>
              <a:rPr lang="fr-BE" altLang="en-US" sz="2400" b="0" dirty="0" err="1" smtClean="0"/>
              <a:t>Leyen</a:t>
            </a:r>
            <a:r>
              <a:rPr lang="fr-BE" altLang="en-US" sz="2400" b="0" dirty="0" smtClean="0"/>
              <a:t>)</a:t>
            </a:r>
            <a:endParaRPr lang="fr-BE" altLang="en-US" sz="2400" dirty="0"/>
          </a:p>
        </p:txBody>
      </p:sp>
      <p:pic>
        <p:nvPicPr>
          <p:cNvPr id="512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994490"/>
            <a:ext cx="3096344" cy="335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ZoneTexte 3"/>
          <p:cNvSpPr txBox="1">
            <a:spLocks noChangeArrowheads="1"/>
          </p:cNvSpPr>
          <p:nvPr/>
        </p:nvSpPr>
        <p:spPr bwMode="auto">
          <a:xfrm>
            <a:off x="1639888" y="90488"/>
            <a:ext cx="69850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latin typeface="Verdana" panose="020B0604030504040204" pitchFamily="34" charset="0"/>
              </a:rPr>
              <a:t>A European Green Deal</a:t>
            </a:r>
          </a:p>
        </p:txBody>
      </p:sp>
      <p:sp>
        <p:nvSpPr>
          <p:cNvPr id="5127" name="Rectangle 12"/>
          <p:cNvSpPr>
            <a:spLocks noChangeArrowheads="1"/>
          </p:cNvSpPr>
          <p:nvPr/>
        </p:nvSpPr>
        <p:spPr bwMode="auto">
          <a:xfrm>
            <a:off x="1343472" y="5474305"/>
            <a:ext cx="95050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BE" altLang="en-US" sz="2400" i="1" dirty="0"/>
              <a:t>« </a:t>
            </a:r>
            <a:r>
              <a:rPr lang="en-US" altLang="en-US" sz="2400" i="1" dirty="0"/>
              <a:t>In order to release that potential we have </a:t>
            </a:r>
            <a:r>
              <a:rPr lang="en-US" altLang="en-US" sz="2400" i="1" dirty="0" smtClean="0"/>
              <a:t>to find </a:t>
            </a:r>
            <a:r>
              <a:rPr lang="en-US" altLang="en-US" sz="2400" i="1" dirty="0">
                <a:solidFill>
                  <a:srgbClr val="FF0000"/>
                </a:solidFill>
              </a:rPr>
              <a:t>our European way</a:t>
            </a:r>
            <a:r>
              <a:rPr lang="en-US" altLang="en-US" sz="2400" i="1" dirty="0"/>
              <a:t>, balancing the flow </a:t>
            </a:r>
            <a:r>
              <a:rPr lang="en-US" altLang="en-US" sz="2400" i="1" dirty="0" smtClean="0"/>
              <a:t>and wide </a:t>
            </a:r>
            <a:r>
              <a:rPr lang="en-US" altLang="en-US" sz="2400" i="1" dirty="0"/>
              <a:t>use of data while preserving </a:t>
            </a:r>
            <a:r>
              <a:rPr lang="en-US" altLang="en-US" sz="2400" i="1" dirty="0" smtClean="0"/>
              <a:t>high privacy</a:t>
            </a:r>
            <a:r>
              <a:rPr lang="en-US" altLang="en-US" sz="2400" i="1" dirty="0"/>
              <a:t>, security, safety and ethical standards. </a:t>
            </a:r>
            <a:r>
              <a:rPr lang="fr-BE" altLang="en-US" sz="2400" i="1" dirty="0" smtClean="0"/>
              <a:t>.</a:t>
            </a:r>
            <a:r>
              <a:rPr lang="fr-BE" altLang="en-US" sz="2400" i="1" dirty="0"/>
              <a:t> »</a:t>
            </a:r>
            <a:endParaRPr lang="fr-BE" alt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055440" y="555329"/>
            <a:ext cx="105131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A Europe fit for the digital age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5578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547" y="1459533"/>
            <a:ext cx="1835621" cy="1033363"/>
          </a:xfrm>
          <a:prstGeom prst="rect">
            <a:avLst/>
          </a:prstGeom>
        </p:spPr>
      </p:pic>
      <p:sp>
        <p:nvSpPr>
          <p:cNvPr id="135" name="Shape 135"/>
          <p:cNvSpPr/>
          <p:nvPr/>
        </p:nvSpPr>
        <p:spPr>
          <a:xfrm>
            <a:off x="443372" y="469351"/>
            <a:ext cx="11557284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828800">
              <a:defRPr sz="6500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2700" dirty="0">
                <a:solidFill>
                  <a:srgbClr val="429BC8"/>
                </a:solidFill>
              </a:rPr>
              <a:t>Integrated Geospatial Information Framework</a:t>
            </a:r>
            <a:endParaRPr sz="2700" dirty="0">
              <a:solidFill>
                <a:srgbClr val="429BC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60168" y="1373076"/>
            <a:ext cx="715245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A Strategic guide to develop and strengthen national geospatial information management</a:t>
            </a:r>
            <a:r>
              <a:rPr lang="en-IE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just"/>
            <a:endParaRPr lang="en-IE" sz="2000" dirty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The UN Statistics Division and World Bank launched a framework for countries </a:t>
            </a:r>
            <a:r>
              <a:rPr lang="en-US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seeking guidance in the management of </a:t>
            </a:r>
            <a:r>
              <a:rPr lang="en-US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geospatial information.</a:t>
            </a:r>
            <a:r>
              <a:rPr lang="en-IE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endParaRPr lang="en-IE" sz="1400" dirty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The framework recommends seven principles and provides specific suggestions for pursuing nine strategic pathways in order to implement integrated geospatial information systems.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endParaRPr lang="en-US" sz="1600" dirty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IE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Underpinning principles: Strategic Enablement; </a:t>
            </a:r>
            <a:r>
              <a:rPr lang="en-IE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Transparent and Accountable</a:t>
            </a:r>
            <a:r>
              <a:rPr lang="en-IE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; Reliable, Accessible and Easily Used; Collaboration and Cooperation; Integrative Solution; Sustainable and Valued; Leadership and Commitment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1404" y="1556792"/>
            <a:ext cx="2378668" cy="684076"/>
            <a:chOff x="731404" y="1556792"/>
            <a:chExt cx="2378668" cy="6840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404" y="1556792"/>
              <a:ext cx="684076" cy="68407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487488" y="1694967"/>
              <a:ext cx="16225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0" dirty="0" smtClean="0">
                  <a:solidFill>
                    <a:schemeClr val="tx1"/>
                  </a:solidFill>
                </a:rPr>
                <a:t>UN-GGIM</a:t>
              </a:r>
              <a:endParaRPr lang="en-GB" sz="38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2719178"/>
            <a:ext cx="2880320" cy="36810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43" y="5909913"/>
            <a:ext cx="1368152" cy="9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4392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5"/>
          <p:cNvSpPr/>
          <p:nvPr/>
        </p:nvSpPr>
        <p:spPr>
          <a:xfrm>
            <a:off x="695399" y="627174"/>
            <a:ext cx="11413095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828800">
              <a:defRPr sz="6500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2700" dirty="0">
                <a:solidFill>
                  <a:srgbClr val="429BC8"/>
                </a:solidFill>
              </a:rPr>
              <a:t>Implications for the Digital Ecosystem </a:t>
            </a:r>
            <a:r>
              <a:rPr lang="en-US" sz="2700" dirty="0" smtClean="0">
                <a:solidFill>
                  <a:srgbClr val="429BC8"/>
                </a:solidFill>
              </a:rPr>
              <a:t>for the Environment</a:t>
            </a:r>
            <a:endParaRPr lang="en-US" sz="2700" dirty="0">
              <a:solidFill>
                <a:srgbClr val="429BC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5399" y="1556792"/>
            <a:ext cx="74168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IE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Need for the </a:t>
            </a:r>
            <a:r>
              <a:rPr lang="en-IE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setting-up of a modern data </a:t>
            </a:r>
            <a:r>
              <a:rPr lang="en-IE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governance based on commonly agreed rules of participation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endParaRPr lang="en-IE" sz="2000" dirty="0">
              <a:solidFill>
                <a:srgbClr val="424242"/>
              </a:solidFill>
              <a:latin typeface="Calibri"/>
              <a:ea typeface="Calibri"/>
              <a:cs typeface="Calibri"/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IE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Users 'oriented developments (versus technology driven)</a:t>
            </a:r>
            <a:endParaRPr lang="en-IE" sz="2000" dirty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endParaRPr lang="en-IE" sz="2000" dirty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IE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Inclusive of the GEOSS </a:t>
            </a:r>
            <a:r>
              <a:rPr lang="en-IE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Data sharing </a:t>
            </a:r>
            <a:r>
              <a:rPr lang="en-IE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principles (recognized and used for designing the Copernicus Full and Open Access Policy) so that the information is effectively accessible and re-usable.</a:t>
            </a:r>
            <a:endParaRPr lang="en-IE" sz="2000" dirty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endParaRPr lang="en-IE" sz="2000" dirty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IE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Taking into account the downstream part of the value chain</a:t>
            </a:r>
          </a:p>
          <a:p>
            <a:pPr marL="265113" algn="just"/>
            <a:endParaRPr lang="en-IE" sz="2000" dirty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IE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Development </a:t>
            </a:r>
            <a:r>
              <a:rPr lang="en-IE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according to </a:t>
            </a:r>
            <a:r>
              <a:rPr lang="en-IE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ethical </a:t>
            </a:r>
            <a:r>
              <a:rPr lang="en-IE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and governance principles </a:t>
            </a:r>
            <a:r>
              <a:rPr lang="en-IE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(take example of the AI </a:t>
            </a:r>
            <a:r>
              <a:rPr lang="en-IE" sz="2000" dirty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guidelines</a:t>
            </a:r>
            <a:r>
              <a:rPr lang="en-IE" sz="2000" dirty="0" smtClean="0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IE" sz="1600" dirty="0" smtClean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endParaRPr lang="en-IE" sz="1600" dirty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r>
              <a:rPr lang="en-IE" sz="20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Ethics and inclusivity in governance and system designs should remain a key priority</a:t>
            </a:r>
          </a:p>
          <a:p>
            <a:pPr algn="just"/>
            <a:endParaRPr lang="en-IE" sz="2000" dirty="0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43" y="5909913"/>
            <a:ext cx="1368152" cy="948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1844824"/>
            <a:ext cx="303931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33176"/>
        </a:solidFill>
        <a:ln>
          <a:solidFill>
            <a:srgbClr val="133176"/>
          </a:solidFill>
        </a:ln>
      </a:spPr>
      <a:bodyPr anchor="ctr"/>
      <a:lstStyle>
        <a:defPPr algn="ctr" defTabSz="457200" fontAlgn="auto">
          <a:spcBef>
            <a:spcPts val="0"/>
          </a:spcBef>
          <a:spcAft>
            <a:spcPts val="0"/>
          </a:spcAft>
          <a:defRPr sz="1800" b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err="1" smtClean="0">
            <a:solidFill>
              <a:srgbClr val="0F5494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2833</TotalTime>
  <Words>572</Words>
  <Application>Microsoft Office PowerPoint</Application>
  <PresentationFormat>Widescreen</PresentationFormat>
  <Paragraphs>87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MS PGothic</vt:lpstr>
      <vt:lpstr>Arial</vt:lpstr>
      <vt:lpstr>Calibri</vt:lpstr>
      <vt:lpstr>Corbel</vt:lpstr>
      <vt:lpstr>Helvetica Light</vt:lpstr>
      <vt:lpstr>Symbol</vt:lpstr>
      <vt:lpstr>Verdana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DUSART Jean (RTD)</dc:creator>
  <cp:lastModifiedBy>DUSART Jean (RTD)</cp:lastModifiedBy>
  <cp:revision>30</cp:revision>
  <cp:lastPrinted>2019-10-31T12:15:02Z</cp:lastPrinted>
  <dcterms:created xsi:type="dcterms:W3CDTF">2019-10-24T09:51:33Z</dcterms:created>
  <dcterms:modified xsi:type="dcterms:W3CDTF">2019-10-31T12:44:59Z</dcterms:modified>
</cp:coreProperties>
</file>